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9" r:id="rId1"/>
  </p:sldMasterIdLst>
  <p:notesMasterIdLst>
    <p:notesMasterId r:id="rId25"/>
  </p:notesMasterIdLst>
  <p:handoutMasterIdLst>
    <p:handoutMasterId r:id="rId26"/>
  </p:handoutMasterIdLst>
  <p:sldIdLst>
    <p:sldId id="325" r:id="rId2"/>
    <p:sldId id="326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22" r:id="rId17"/>
    <p:sldId id="323" r:id="rId18"/>
    <p:sldId id="318" r:id="rId19"/>
    <p:sldId id="301" r:id="rId20"/>
    <p:sldId id="314" r:id="rId21"/>
    <p:sldId id="300" r:id="rId22"/>
    <p:sldId id="315" r:id="rId23"/>
    <p:sldId id="316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9" autoAdjust="0"/>
    <p:restoredTop sz="94384" autoAdjust="0"/>
  </p:normalViewPr>
  <p:slideViewPr>
    <p:cSldViewPr>
      <p:cViewPr>
        <p:scale>
          <a:sx n="99" d="100"/>
          <a:sy n="99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2608"/>
    </p:cViewPr>
  </p:sorterViewPr>
  <p:notesViewPr>
    <p:cSldViewPr>
      <p:cViewPr varScale="1">
        <p:scale>
          <a:sx n="51" d="100"/>
          <a:sy n="51" d="100"/>
        </p:scale>
        <p:origin x="-187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D46F6-2A3E-9B41-AD02-31289913B4B9}" type="datetimeFigureOut">
              <a:rPr lang="fr-FR" smtClean="0"/>
              <a:t>09/06/16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4ED3D-BCD8-E14F-85D2-E03B1C9BC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29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2DFE6-A151-4AA3-82A8-E48039D41FE9}" type="datetimeFigureOut">
              <a:rPr lang="fr-FR" smtClean="0"/>
              <a:t>09/06/16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A6F9C-81D7-48B2-B4D8-CC547C7E1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806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6F9C-81D7-48B2-B4D8-CC547C7E1738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7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6F9C-81D7-48B2-B4D8-CC547C7E1738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0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6F9C-81D7-48B2-B4D8-CC547C7E1738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0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6F9C-81D7-48B2-B4D8-CC547C7E1738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0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A6F9C-81D7-48B2-B4D8-CC547C7E1738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0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1"/>
          <p:cNvSpPr txBox="1">
            <a:spLocks noChangeArrowheads="1"/>
          </p:cNvSpPr>
          <p:nvPr userDrawn="1"/>
        </p:nvSpPr>
        <p:spPr bwMode="auto">
          <a:xfrm>
            <a:off x="8941810" y="83185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fr-FR" sz="2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690" y="2130426"/>
            <a:ext cx="7772620" cy="1470025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380" y="3886200"/>
            <a:ext cx="640124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0" y="6525344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3681624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" name="Image 9" descr="MasqueJUMPSAT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03" y="1268760"/>
            <a:ext cx="9175803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 bwMode="auto">
          <a:xfrm>
            <a:off x="0" y="4869160"/>
            <a:ext cx="9144000" cy="1656184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0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127" y="1600201"/>
            <a:ext cx="8229747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5664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3687288" y="6519446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3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803" y="274639"/>
            <a:ext cx="205707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127" y="274639"/>
            <a:ext cx="6032022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5664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3687288" y="6519446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3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6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24" y="92122"/>
            <a:ext cx="671761" cy="407855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6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59538" y="1052736"/>
            <a:ext cx="842493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6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5664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3687288" y="6519446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9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19" y="92076"/>
            <a:ext cx="671761" cy="407855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59532" y="1052736"/>
            <a:ext cx="842493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19" y="92076"/>
            <a:ext cx="671761" cy="407855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59532" y="1052736"/>
            <a:ext cx="842493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7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27" y="1600201"/>
            <a:ext cx="8229747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" name="ZoneTexte 4"/>
          <p:cNvSpPr txBox="1"/>
          <p:nvPr userDrawn="1"/>
        </p:nvSpPr>
        <p:spPr>
          <a:xfrm>
            <a:off x="0" y="652534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3681624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8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20" y="4406901"/>
            <a:ext cx="7772619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20" y="2906713"/>
            <a:ext cx="7772619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5664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3687288" y="6519446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1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27" y="1600201"/>
            <a:ext cx="40438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1594" y="1600201"/>
            <a:ext cx="4045279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5664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3687288" y="6519446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9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127" y="1535113"/>
            <a:ext cx="404088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127" y="2174875"/>
            <a:ext cx="404088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25" y="1535113"/>
            <a:ext cx="4042349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25" y="2174875"/>
            <a:ext cx="4042349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0" y="652534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3681624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0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3681624" y="6519446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1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ZoneTexte 3"/>
          <p:cNvSpPr txBox="1"/>
          <p:nvPr userDrawn="1"/>
        </p:nvSpPr>
        <p:spPr>
          <a:xfrm>
            <a:off x="0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Presentation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projet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ZoneTexte 4"/>
          <p:cNvSpPr txBox="1"/>
          <p:nvPr userDrawn="1"/>
        </p:nvSpPr>
        <p:spPr>
          <a:xfrm>
            <a:off x="3681624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Projet NIMPH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6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3050"/>
            <a:ext cx="300795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4965" y="273051"/>
            <a:ext cx="5111908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127" y="1435101"/>
            <a:ext cx="300795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5664" y="6519446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3687288" y="6519446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2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1879" y="4800600"/>
            <a:ext cx="548698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581379" y="2749098"/>
            <a:ext cx="548698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1879" y="5367338"/>
            <a:ext cx="548698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0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Revue Phase 0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3681624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Projet NIMPH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5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/>
          <p:cNvGrpSpPr>
            <a:grpSpLocks/>
          </p:cNvGrpSpPr>
          <p:nvPr userDrawn="1"/>
        </p:nvGrpSpPr>
        <p:grpSpPr bwMode="auto">
          <a:xfrm>
            <a:off x="-55676" y="6529388"/>
            <a:ext cx="9242165" cy="393700"/>
            <a:chOff x="-38" y="4113"/>
            <a:chExt cx="6308" cy="24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" y="4113"/>
              <a:ext cx="630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75" name="Text Box 3"/>
            <p:cNvSpPr txBox="1">
              <a:spLocks noChangeArrowheads="1"/>
            </p:cNvSpPr>
            <p:nvPr/>
          </p:nvSpPr>
          <p:spPr bwMode="auto">
            <a:xfrm>
              <a:off x="-3" y="4131"/>
              <a:ext cx="6239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22" y="-27384"/>
            <a:ext cx="9266111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6" y="19051"/>
            <a:ext cx="1687853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1" name="Text Box 9"/>
          <p:cNvSpPr txBox="1">
            <a:spLocks noChangeArrowheads="1"/>
          </p:cNvSpPr>
          <p:nvPr userDrawn="1"/>
        </p:nvSpPr>
        <p:spPr bwMode="auto">
          <a:xfrm>
            <a:off x="-7326" y="6594476"/>
            <a:ext cx="2350101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fr-FR" sz="1200" smtClean="0">
                <a:solidFill>
                  <a:srgbClr val="D9D9D9"/>
                </a:solidFill>
                <a:latin typeface="Century Gothic" charset="0"/>
              </a:rPr>
              <a:t>ISAE Recherche 2015</a:t>
            </a:r>
          </a:p>
        </p:txBody>
      </p:sp>
      <p:sp>
        <p:nvSpPr>
          <p:cNvPr id="3082" name="Text Box 10"/>
          <p:cNvSpPr txBox="1">
            <a:spLocks noChangeArrowheads="1"/>
          </p:cNvSpPr>
          <p:nvPr userDrawn="1"/>
        </p:nvSpPr>
        <p:spPr bwMode="auto">
          <a:xfrm>
            <a:off x="2314937" y="6594475"/>
            <a:ext cx="538003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fr-FR" sz="1200" dirty="0" smtClean="0">
                <a:solidFill>
                  <a:srgbClr val="D9D9D9"/>
                </a:solidFill>
                <a:latin typeface="Century Gothic" charset="0"/>
              </a:rPr>
              <a:t>NIMPH Project</a:t>
            </a:r>
          </a:p>
        </p:txBody>
      </p:sp>
      <p:sp>
        <p:nvSpPr>
          <p:cNvPr id="3083" name="Text Box 11"/>
          <p:cNvSpPr txBox="1">
            <a:spLocks noChangeArrowheads="1"/>
          </p:cNvSpPr>
          <p:nvPr userDrawn="1"/>
        </p:nvSpPr>
        <p:spPr bwMode="auto">
          <a:xfrm>
            <a:off x="7938182" y="6594476"/>
            <a:ext cx="119995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C8791579-4ADB-4898-B61E-7857CFD04AB8}" type="slidenum">
              <a:rPr lang="en-GB" altLang="fr-FR" sz="1200">
                <a:solidFill>
                  <a:srgbClr val="D9D9D9"/>
                </a:solidFill>
                <a:latin typeface="Century Gothic" pitchFamily="34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en-GB" altLang="fr-FR" sz="1200">
              <a:solidFill>
                <a:srgbClr val="D9D9D9"/>
              </a:solidFill>
              <a:latin typeface="Century Gothic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0" y="6525344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Premier Workshop </a:t>
            </a:r>
            <a:r>
              <a:rPr lang="en-US" sz="1600" dirty="0" err="1" smtClean="0">
                <a:solidFill>
                  <a:srgbClr val="FFFFFF"/>
                </a:solidFill>
                <a:latin typeface="Calibri" pitchFamily="34" charset="0"/>
              </a:rPr>
              <a:t>Etudiant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 National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681624" y="6525344"/>
            <a:ext cx="178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1600" dirty="0" smtClean="0">
                <a:solidFill>
                  <a:srgbClr val="FFFFFF"/>
                </a:solidFill>
                <a:latin typeface="Calibri" pitchFamily="34" charset="0"/>
              </a:rPr>
              <a:t>09 et 10 Juin 2016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Espace réservé du 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5" name="Image 9" descr="MasqueJUMPSAT.png"/>
          <p:cNvPicPr>
            <a:picLocks noChangeAspect="1"/>
          </p:cNvPicPr>
          <p:nvPr userDrawn="1"/>
        </p:nvPicPr>
        <p:blipFill>
          <a:blip r:embed="rId20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1268760"/>
            <a:ext cx="13580187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86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935" r:id="rId12"/>
    <p:sldLayoutId id="2147483936" r:id="rId13"/>
    <p:sldLayoutId id="2147483905" r:id="rId14"/>
    <p:sldLayoutId id="2147483913" r:id="rId1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 b="1">
          <a:solidFill>
            <a:srgbClr val="FFFFFF"/>
          </a:solidFill>
          <a:latin typeface="+mj-lt"/>
          <a:ea typeface="MS PGothic" pitchFamily="34" charset="-128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 b="1">
          <a:solidFill>
            <a:srgbClr val="FFFFFF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 b="1">
          <a:solidFill>
            <a:srgbClr val="FFFFFF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 b="1">
          <a:solidFill>
            <a:srgbClr val="FFFFFF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 b="1">
          <a:solidFill>
            <a:srgbClr val="FFFFFF"/>
          </a:solidFill>
          <a:latin typeface="Arial" charset="0"/>
          <a:ea typeface="MS PGothic" pitchFamily="34" charset="-128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MS PGothic" pitchFamily="34" charset="-128"/>
          <a:cs typeface="Arial Narrow" charset="0"/>
        </a:defRPr>
      </a:lvl4pPr>
      <a:lvl5pPr marL="20574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Arial Narrow" charset="0"/>
          <a:cs typeface="Arial Narrow" charset="0"/>
        </a:defRPr>
      </a:lvl5pPr>
      <a:lvl6pPr marL="25146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Arial Narrow" charset="0"/>
        </a:defRPr>
      </a:lvl6pPr>
      <a:lvl7pPr marL="29718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Arial Narrow" charset="0"/>
        </a:defRPr>
      </a:lvl7pPr>
      <a:lvl8pPr marL="3429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Arial Narrow" charset="0"/>
        </a:defRPr>
      </a:lvl8pPr>
      <a:lvl9pPr marL="3886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Arial Narrow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42.emf"/><Relationship Id="rId6" Type="http://schemas.openxmlformats.org/officeDocument/2006/relationships/image" Target="../media/image54.png"/><Relationship Id="rId7" Type="http://schemas.openxmlformats.org/officeDocument/2006/relationships/image" Target="../media/image8.pn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fr-FR" sz="3600" dirty="0" err="1">
                <a:solidFill>
                  <a:srgbClr val="FFFF00"/>
                </a:solidFill>
              </a:rPr>
              <a:t>Joined</a:t>
            </a:r>
            <a:r>
              <a:rPr lang="fr-FR" sz="3600" dirty="0">
                <a:solidFill>
                  <a:srgbClr val="FFFF00"/>
                </a:solidFill>
              </a:rPr>
              <a:t> </a:t>
            </a:r>
            <a:r>
              <a:rPr lang="fr-FR" sz="3600" dirty="0" err="1">
                <a:solidFill>
                  <a:srgbClr val="FFFF00"/>
                </a:solidFill>
              </a:rPr>
              <a:t>nanosatellite</a:t>
            </a:r>
            <a:r>
              <a:rPr lang="fr-FR" sz="3600" dirty="0">
                <a:solidFill>
                  <a:srgbClr val="FFFF00"/>
                </a:solidFill>
              </a:rPr>
              <a:t> programs of  ISAE-SUPAERO and </a:t>
            </a:r>
            <a:r>
              <a:rPr lang="fr-FR" sz="3600" dirty="0" err="1">
                <a:solidFill>
                  <a:srgbClr val="FFFF00"/>
                </a:solidFill>
              </a:rPr>
              <a:t>its</a:t>
            </a:r>
            <a:r>
              <a:rPr lang="fr-FR" sz="3600" dirty="0">
                <a:solidFill>
                  <a:srgbClr val="FFFF00"/>
                </a:solidFill>
              </a:rPr>
              <a:t> </a:t>
            </a:r>
            <a:r>
              <a:rPr lang="fr-FR" sz="3600" dirty="0" err="1">
                <a:solidFill>
                  <a:srgbClr val="FFFF00"/>
                </a:solidFill>
              </a:rPr>
              <a:t>partners</a:t>
            </a:r>
            <a:r>
              <a:rPr lang="fr-FR" sz="3600" dirty="0">
                <a:solidFill>
                  <a:srgbClr val="FFFF00"/>
                </a:solidFill>
              </a:rPr>
              <a:t> and </a:t>
            </a:r>
            <a:r>
              <a:rPr lang="fr-FR" sz="3600" dirty="0" err="1">
                <a:solidFill>
                  <a:srgbClr val="FFFF00"/>
                </a:solidFill>
              </a:rPr>
              <a:t>regional</a:t>
            </a:r>
            <a:r>
              <a:rPr lang="fr-FR" sz="3600" dirty="0">
                <a:solidFill>
                  <a:srgbClr val="FFFF00"/>
                </a:solidFill>
              </a:rPr>
              <a:t> perspectives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380" y="5254352"/>
            <a:ext cx="6401240" cy="766936"/>
          </a:xfrm>
        </p:spPr>
        <p:txBody>
          <a:bodyPr/>
          <a:lstStyle/>
          <a:p>
            <a:r>
              <a:rPr lang="fr-FR" dirty="0"/>
              <a:t>Bénédicte </a:t>
            </a:r>
            <a:r>
              <a:rPr lang="fr-FR" dirty="0" smtClean="0"/>
              <a:t>ESCUDIER, </a:t>
            </a:r>
            <a:r>
              <a:rPr lang="fr-FR" dirty="0"/>
              <a:t>ISAE-SUPAERO</a:t>
            </a:r>
          </a:p>
          <a:p>
            <a:r>
              <a:rPr lang="fr-FR" dirty="0"/>
              <a:t>Stéphanie LIZY-DESTREZ, ISAE-SUPAERO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398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3275123" y="2548756"/>
            <a:ext cx="545035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fr-FR" sz="2800" dirty="0">
                <a:solidFill>
                  <a:srgbClr val="FFFFFF"/>
                </a:solidFill>
                <a:latin typeface="Calibri" pitchFamily="34" charset="0"/>
              </a:rPr>
              <a:t>NIMPH Project: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fr-FR" sz="2800" dirty="0" err="1">
                <a:solidFill>
                  <a:srgbClr val="FFFFFF"/>
                </a:solidFill>
                <a:latin typeface="Calibri" pitchFamily="34" charset="0"/>
              </a:rPr>
              <a:t>Nanosatellite</a:t>
            </a:r>
            <a:r>
              <a:rPr lang="en-US" altLang="fr-FR" sz="2800" dirty="0">
                <a:solidFill>
                  <a:srgbClr val="FFFFFF"/>
                </a:solidFill>
                <a:latin typeface="Calibri" pitchFamily="34" charset="0"/>
              </a:rPr>
              <a:t> to Investigate Microwave Photonics Hardware </a:t>
            </a:r>
          </a:p>
        </p:txBody>
      </p:sp>
      <p:pic>
        <p:nvPicPr>
          <p:cNvPr id="5" name="Imag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34" y="5949983"/>
            <a:ext cx="1687853" cy="379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7" y="5157821"/>
            <a:ext cx="839531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0" descr="CN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97" y="5661058"/>
            <a:ext cx="720854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9" y="5800725"/>
            <a:ext cx="168199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732496"/>
            <a:ext cx="186074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NIMPHpanneaux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95" y="1844824"/>
            <a:ext cx="2509718" cy="3106601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539552" y="476672"/>
            <a:ext cx="8229747" cy="1143000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25146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fr-FR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NIMPH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011"/>
            <a:ext cx="2309089" cy="1059825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10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3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NIMPH : The missio</a:t>
            </a:r>
            <a:r>
              <a:rPr lang="fr-FR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Scientific objectives: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To test optoelectronic components in space environment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To measure the radiation dose received in LEO 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Technical objectives: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To test the degradation of the Erbium </a:t>
            </a:r>
            <a:r>
              <a:rPr lang="en-US" sz="2000" dirty="0" err="1" smtClean="0">
                <a:solidFill>
                  <a:schemeClr val="bg1"/>
                </a:solidFill>
              </a:rPr>
              <a:t>Dopped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Fiber Optics in a radiated environment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To mount a flight meteorology experience of gain and noise of an </a:t>
            </a:r>
            <a:r>
              <a:rPr lang="en-US" sz="2000" dirty="0" err="1" smtClean="0">
                <a:solidFill>
                  <a:schemeClr val="bg1"/>
                </a:solidFill>
              </a:rPr>
              <a:t>opto</a:t>
            </a:r>
            <a:r>
              <a:rPr lang="en-US" sz="2000" dirty="0" smtClean="0">
                <a:solidFill>
                  <a:schemeClr val="bg1"/>
                </a:solidFill>
              </a:rPr>
              <a:t>-microwave link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36912"/>
            <a:ext cx="1703626" cy="112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69160"/>
            <a:ext cx="2312700" cy="15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11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4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NIMPH : The </a:t>
            </a:r>
            <a:r>
              <a:rPr lang="fr-FR" dirty="0" err="1" smtClean="0">
                <a:solidFill>
                  <a:srgbClr val="FFFF00"/>
                </a:solidFill>
              </a:rPr>
              <a:t>orbit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altLang="fr-FR" sz="2000" b="1" dirty="0" smtClean="0">
                <a:solidFill>
                  <a:srgbClr val="FFFF00"/>
                </a:solidFill>
                <a:sym typeface="Wingdings" pitchFamily="2" charset="2"/>
              </a:rPr>
              <a:t>Requirement </a:t>
            </a:r>
            <a:r>
              <a:rPr lang="en-US" altLang="fr-FR" sz="2000" b="1" dirty="0">
                <a:solidFill>
                  <a:srgbClr val="FFFF00"/>
                </a:solidFill>
                <a:sym typeface="Wingdings" pitchFamily="2" charset="2"/>
              </a:rPr>
              <a:t>: </a:t>
            </a:r>
            <a:r>
              <a:rPr lang="en-US" altLang="fr-FR" sz="2000" dirty="0">
                <a:solidFill>
                  <a:schemeClr val="bg1"/>
                </a:solidFill>
                <a:sym typeface="Wingdings" pitchFamily="2" charset="2"/>
              </a:rPr>
              <a:t>Deposited radiation </a:t>
            </a:r>
            <a:r>
              <a:rPr lang="en-US" altLang="fr-FR" sz="2000" b="1" u="sng" dirty="0">
                <a:solidFill>
                  <a:srgbClr val="FFFFFF"/>
                </a:solidFill>
                <a:sym typeface="Wingdings" pitchFamily="2" charset="2"/>
              </a:rPr>
              <a:t>dose &gt;20 </a:t>
            </a:r>
            <a:r>
              <a:rPr lang="en-US" altLang="fr-FR" sz="2000" b="1" u="sng" dirty="0" err="1">
                <a:solidFill>
                  <a:srgbClr val="FFFFFF"/>
                </a:solidFill>
                <a:sym typeface="Wingdings" pitchFamily="2" charset="2"/>
              </a:rPr>
              <a:t>krad</a:t>
            </a:r>
            <a:r>
              <a:rPr lang="en-US" altLang="fr-FR" sz="2000" b="1" u="sng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fr-FR" sz="2000" dirty="0">
                <a:solidFill>
                  <a:schemeClr val="bg1"/>
                </a:solidFill>
                <a:sym typeface="Wingdings" pitchFamily="2" charset="2"/>
              </a:rPr>
              <a:t>on external surface of a </a:t>
            </a:r>
            <a:r>
              <a:rPr lang="en-US" altLang="fr-FR" sz="2000" dirty="0" smtClean="0">
                <a:solidFill>
                  <a:schemeClr val="bg1"/>
                </a:solidFill>
                <a:sym typeface="Wingdings" pitchFamily="2" charset="2"/>
              </a:rPr>
              <a:t>panel </a:t>
            </a:r>
            <a:r>
              <a:rPr lang="en-US" altLang="fr-FR" sz="2000" dirty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n-US" altLang="fr-FR" sz="2000" dirty="0" smtClean="0">
                <a:solidFill>
                  <a:schemeClr val="bg1"/>
                </a:solidFill>
              </a:rPr>
              <a:t>To </a:t>
            </a:r>
            <a:r>
              <a:rPr lang="en-US" altLang="fr-FR" sz="2000" dirty="0">
                <a:solidFill>
                  <a:schemeClr val="bg1"/>
                </a:solidFill>
              </a:rPr>
              <a:t>maximize radiations dose </a:t>
            </a:r>
            <a:r>
              <a:rPr lang="en-US" altLang="fr-FR" sz="2000" dirty="0">
                <a:solidFill>
                  <a:schemeClr val="bg1"/>
                </a:solidFill>
                <a:sym typeface="Wingdings" pitchFamily="2" charset="2"/>
              </a:rPr>
              <a:t> Van Allen Belt/ South Atlantic Anomaly </a:t>
            </a:r>
            <a:endParaRPr lang="en-US" altLang="fr-FR" sz="2000" dirty="0" smtClean="0">
              <a:solidFill>
                <a:schemeClr val="bg1"/>
              </a:solidFill>
              <a:sym typeface="Wingdings" pitchFamily="2" charset="2"/>
            </a:endParaRPr>
          </a:p>
          <a:p>
            <a:pPr marL="57150" indent="-457200">
              <a:buFont typeface="Arial"/>
              <a:buChar char="•"/>
            </a:pPr>
            <a:endParaRPr lang="en-US" altLang="fr-FR" sz="2000" dirty="0">
              <a:solidFill>
                <a:schemeClr val="bg1"/>
              </a:solidFill>
              <a:sym typeface="Wingdings" pitchFamily="2" charset="2"/>
            </a:endParaRPr>
          </a:p>
          <a:p>
            <a:pPr marL="57150" lvl="1" indent="-457200">
              <a:spcBef>
                <a:spcPts val="700"/>
              </a:spcBef>
              <a:buFont typeface="Arial"/>
              <a:buChar char="•"/>
            </a:pPr>
            <a:r>
              <a:rPr lang="en-US" altLang="fr-FR" sz="2000" b="1" dirty="0">
                <a:solidFill>
                  <a:srgbClr val="FFFF00"/>
                </a:solidFill>
                <a:sym typeface="Wingdings" pitchFamily="2" charset="2"/>
              </a:rPr>
              <a:t>Mission lifetime :  </a:t>
            </a:r>
            <a:r>
              <a:rPr lang="en-US" altLang="fr-FR" sz="2000" dirty="0">
                <a:solidFill>
                  <a:schemeClr val="bg1"/>
                </a:solidFill>
                <a:sym typeface="Wingdings" pitchFamily="2" charset="2"/>
              </a:rPr>
              <a:t>2 </a:t>
            </a:r>
            <a:r>
              <a:rPr lang="en-US" altLang="fr-FR" sz="2000" dirty="0" smtClean="0">
                <a:solidFill>
                  <a:schemeClr val="bg1"/>
                </a:solidFill>
                <a:sym typeface="Wingdings" pitchFamily="2" charset="2"/>
              </a:rPr>
              <a:t>years</a:t>
            </a:r>
          </a:p>
          <a:p>
            <a:pPr marL="57150" lvl="1" indent="-457200">
              <a:spcBef>
                <a:spcPts val="700"/>
              </a:spcBef>
              <a:buFont typeface="Arial"/>
              <a:buChar char="•"/>
            </a:pPr>
            <a:endParaRPr lang="en-US" altLang="fr-FR" sz="2000" dirty="0">
              <a:solidFill>
                <a:schemeClr val="bg1"/>
              </a:solidFill>
              <a:sym typeface="Wingdings" pitchFamily="2" charset="2"/>
            </a:endParaRPr>
          </a:p>
          <a:p>
            <a:pPr marL="57150" lvl="1" indent="-457200">
              <a:spcBef>
                <a:spcPts val="700"/>
              </a:spcBef>
              <a:buFont typeface="Arial"/>
              <a:buChar char="•"/>
            </a:pPr>
            <a:r>
              <a:rPr lang="fr-FR" altLang="fr-FR" sz="2000" dirty="0">
                <a:solidFill>
                  <a:srgbClr val="FFFF00"/>
                </a:solidFill>
              </a:rPr>
              <a:t>LOS</a:t>
            </a:r>
            <a:r>
              <a:rPr lang="fr-FR" altLang="fr-FR" sz="2000" dirty="0">
                <a:solidFill>
                  <a:schemeClr val="bg1"/>
                </a:solidFill>
              </a:rPr>
              <a:t> respect  </a:t>
            </a:r>
            <a:endParaRPr lang="fr-FR" altLang="fr-FR" sz="2000" dirty="0" smtClean="0">
              <a:solidFill>
                <a:schemeClr val="bg1"/>
              </a:solidFill>
            </a:endParaRPr>
          </a:p>
          <a:p>
            <a:pPr marL="57150" lvl="1" indent="-457200">
              <a:spcBef>
                <a:spcPts val="700"/>
              </a:spcBef>
              <a:buFont typeface="Arial"/>
              <a:buChar char="•"/>
            </a:pPr>
            <a:endParaRPr lang="fr-FR" altLang="fr-FR" sz="2000" dirty="0" smtClean="0">
              <a:solidFill>
                <a:schemeClr val="bg1"/>
              </a:solidFill>
            </a:endParaRPr>
          </a:p>
          <a:p>
            <a:pPr marL="57150" lvl="1" indent="-457200">
              <a:spcBef>
                <a:spcPts val="700"/>
              </a:spcBef>
              <a:buFont typeface="Arial"/>
              <a:buChar char="•"/>
            </a:pPr>
            <a:r>
              <a:rPr lang="fr-FR" altLang="fr-FR" sz="2000" dirty="0" err="1" smtClean="0">
                <a:solidFill>
                  <a:schemeClr val="bg1"/>
                </a:solidFill>
              </a:rPr>
              <a:t>Expected</a:t>
            </a:r>
            <a:r>
              <a:rPr lang="fr-FR" altLang="fr-FR" sz="2000" dirty="0" smtClean="0">
                <a:solidFill>
                  <a:schemeClr val="bg1"/>
                </a:solidFill>
              </a:rPr>
              <a:t> </a:t>
            </a:r>
            <a:r>
              <a:rPr lang="fr-FR" altLang="fr-FR" sz="2000" dirty="0" err="1" smtClean="0">
                <a:solidFill>
                  <a:srgbClr val="FFFF00"/>
                </a:solidFill>
              </a:rPr>
              <a:t>launch</a:t>
            </a:r>
            <a:r>
              <a:rPr lang="fr-FR" altLang="fr-FR" sz="2000" dirty="0" smtClean="0">
                <a:solidFill>
                  <a:schemeClr val="bg1"/>
                </a:solidFill>
              </a:rPr>
              <a:t> : 2019</a:t>
            </a:r>
            <a:endParaRPr lang="fr-FR" altLang="fr-FR" sz="2000" dirty="0">
              <a:solidFill>
                <a:schemeClr val="bg1"/>
              </a:solidFill>
            </a:endParaRPr>
          </a:p>
          <a:p>
            <a:pPr marL="57150" lvl="1" indent="-457200">
              <a:spcBef>
                <a:spcPts val="700"/>
              </a:spcBef>
              <a:buFont typeface="Arial"/>
              <a:buChar char="•"/>
            </a:pPr>
            <a:endParaRPr lang="en-US" altLang="fr-FR" sz="2800" dirty="0" smtClean="0">
              <a:solidFill>
                <a:srgbClr val="FFFFFF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296" y="2348881"/>
            <a:ext cx="2268252" cy="1512168"/>
          </a:xfrm>
          <a:prstGeom prst="rect">
            <a:avLst/>
          </a:prstGeom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790970"/>
              </p:ext>
            </p:extLst>
          </p:nvPr>
        </p:nvGraphicFramePr>
        <p:xfrm>
          <a:off x="0" y="5517232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Apogee</a:t>
                      </a:r>
                      <a:r>
                        <a:rPr lang="fr-FR" dirty="0" smtClean="0"/>
                        <a:t> (km)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Perigee</a:t>
                      </a:r>
                      <a:r>
                        <a:rPr lang="fr-FR" dirty="0" smtClean="0"/>
                        <a:t> (km)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Inclination (°)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650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98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51" y="3933056"/>
            <a:ext cx="3128009" cy="155137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12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NIMPH : The </a:t>
            </a:r>
            <a:r>
              <a:rPr lang="fr-FR" dirty="0" err="1" smtClean="0">
                <a:solidFill>
                  <a:srgbClr val="FFFF00"/>
                </a:solidFill>
              </a:rPr>
              <a:t>payload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2000" dirty="0">
                <a:solidFill>
                  <a:schemeClr val="bg1"/>
                </a:solidFill>
              </a:rPr>
              <a:t>Electronics with compact optical transmission link including :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2000" dirty="0">
                <a:solidFill>
                  <a:schemeClr val="bg1"/>
                </a:solidFill>
              </a:rPr>
              <a:t>Lasers Diodes, 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2000" dirty="0">
                <a:solidFill>
                  <a:schemeClr val="bg1"/>
                </a:solidFill>
              </a:rPr>
              <a:t>Electro-Optic Modulator (Mach-</a:t>
            </a:r>
            <a:r>
              <a:rPr lang="en-US" altLang="fr-FR" sz="2000" dirty="0" err="1">
                <a:solidFill>
                  <a:schemeClr val="bg1"/>
                </a:solidFill>
              </a:rPr>
              <a:t>Zehnder</a:t>
            </a:r>
            <a:r>
              <a:rPr lang="en-US" altLang="fr-FR" sz="2000" dirty="0">
                <a:solidFill>
                  <a:schemeClr val="bg1"/>
                </a:solidFill>
              </a:rPr>
              <a:t> Modulator), 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2000" dirty="0">
                <a:solidFill>
                  <a:schemeClr val="bg1"/>
                </a:solidFill>
              </a:rPr>
              <a:t>Optical Amplifier (EDFA), 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2000" dirty="0" err="1">
                <a:solidFill>
                  <a:schemeClr val="bg1"/>
                </a:solidFill>
              </a:rPr>
              <a:t>Photodetectors</a:t>
            </a:r>
            <a:r>
              <a:rPr lang="en-US" altLang="fr-FR" sz="2000" dirty="0">
                <a:solidFill>
                  <a:schemeClr val="bg1"/>
                </a:solidFill>
              </a:rPr>
              <a:t> + Electrical Drivers + embedded </a:t>
            </a:r>
            <a:r>
              <a:rPr lang="en-US" altLang="fr-FR" sz="2000" dirty="0" smtClean="0">
                <a:solidFill>
                  <a:schemeClr val="bg1"/>
                </a:solidFill>
              </a:rPr>
              <a:t>monitoring</a:t>
            </a:r>
          </a:p>
          <a:p>
            <a:pPr marL="457200" lvl="1" indent="0" algn="just" eaLnBrk="1" hangingPunct="1">
              <a:spcBef>
                <a:spcPct val="0"/>
              </a:spcBef>
            </a:pPr>
            <a:r>
              <a:rPr lang="en-US" altLang="fr-FR" sz="2000" dirty="0" smtClean="0">
                <a:solidFill>
                  <a:schemeClr val="bg1"/>
                </a:solidFill>
              </a:rPr>
              <a:t> </a:t>
            </a:r>
            <a:endParaRPr lang="en-US" altLang="fr-FR" sz="2000" dirty="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fr-FR" sz="2000" dirty="0">
                <a:solidFill>
                  <a:schemeClr val="bg1"/>
                </a:solidFill>
              </a:rPr>
              <a:t>In-flight metrology of the gain and amplitude noise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293096"/>
            <a:ext cx="3043198" cy="20667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3645024"/>
            <a:ext cx="1540596" cy="26369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4338215"/>
            <a:ext cx="3456384" cy="19442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13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1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rgbClr val="FFFF00"/>
                </a:solidFill>
              </a:rPr>
              <a:t>NIMPH : the satellite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l="-109421" r="-109421"/>
          <a:stretch>
            <a:fillRect/>
          </a:stretch>
        </p:blipFill>
        <p:spPr>
          <a:xfrm>
            <a:off x="251520" y="1628800"/>
            <a:ext cx="8229747" cy="4525963"/>
          </a:xfrm>
        </p:spPr>
      </p:pic>
      <p:sp>
        <p:nvSpPr>
          <p:cNvPr id="4" name="Rectangle 3"/>
          <p:cNvSpPr/>
          <p:nvPr/>
        </p:nvSpPr>
        <p:spPr>
          <a:xfrm>
            <a:off x="-108520" y="170080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>
              <a:buFont typeface="Wingdings" pitchFamily="2" charset="2"/>
              <a:buChar char="ü"/>
            </a:pPr>
            <a:r>
              <a:rPr lang="fr-FR" altLang="fr-FR" sz="1600" b="1" kern="0" dirty="0" smtClean="0">
                <a:solidFill>
                  <a:srgbClr val="FFFFFF"/>
                </a:solidFill>
              </a:rPr>
              <a:t> </a:t>
            </a:r>
            <a:r>
              <a:rPr lang="fr-FR" altLang="fr-FR" sz="1600" kern="0" dirty="0" smtClean="0">
                <a:solidFill>
                  <a:srgbClr val="FFFFFF"/>
                </a:solidFill>
              </a:rPr>
              <a:t>Transmission </a:t>
            </a:r>
            <a:r>
              <a:rPr lang="fr-FR" altLang="fr-FR" sz="1600" kern="0" dirty="0">
                <a:solidFill>
                  <a:srgbClr val="FFFFFF"/>
                </a:solidFill>
              </a:rPr>
              <a:t>VHF UHF </a:t>
            </a:r>
            <a:endParaRPr lang="fr-FR" altLang="fr-FR" sz="1600" kern="0" dirty="0" smtClean="0">
              <a:solidFill>
                <a:srgbClr val="FFFFFF"/>
              </a:solidFill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fr-FR" altLang="fr-FR" sz="1600" kern="0" dirty="0">
                <a:solidFill>
                  <a:srgbClr val="FFFFFF"/>
                </a:solidFill>
              </a:rPr>
              <a:t> </a:t>
            </a:r>
            <a:r>
              <a:rPr lang="fr-FR" altLang="fr-FR" sz="1600" kern="0" dirty="0" err="1" smtClean="0">
                <a:solidFill>
                  <a:srgbClr val="FFFFFF"/>
                </a:solidFill>
              </a:rPr>
              <a:t>Payload</a:t>
            </a:r>
            <a:r>
              <a:rPr lang="fr-FR" altLang="fr-FR" sz="1600" kern="0" dirty="0" smtClean="0">
                <a:solidFill>
                  <a:srgbClr val="FFFFFF"/>
                </a:solidFill>
              </a:rPr>
              <a:t> </a:t>
            </a:r>
            <a:r>
              <a:rPr lang="fr-FR" altLang="fr-FR" sz="1600" kern="0" dirty="0">
                <a:solidFill>
                  <a:srgbClr val="FFFFFF"/>
                </a:solidFill>
              </a:rPr>
              <a:t>Mass 1,9kg </a:t>
            </a:r>
            <a:endParaRPr lang="fr-FR" altLang="fr-FR" sz="1600" kern="0" dirty="0" smtClean="0">
              <a:solidFill>
                <a:srgbClr val="FFFFFF"/>
              </a:solidFill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fr-FR" altLang="fr-FR" sz="1600" kern="0" dirty="0" smtClean="0">
                <a:solidFill>
                  <a:srgbClr val="FFFFFF"/>
                </a:solidFill>
              </a:rPr>
              <a:t> </a:t>
            </a:r>
            <a:r>
              <a:rPr lang="fr-FR" altLang="fr-FR" sz="1600" kern="0" dirty="0" err="1" smtClean="0">
                <a:solidFill>
                  <a:srgbClr val="FFFFFF"/>
                </a:solidFill>
              </a:rPr>
              <a:t>Cubesat</a:t>
            </a:r>
            <a:r>
              <a:rPr lang="fr-FR" altLang="fr-FR" sz="1600" kern="0" dirty="0" smtClean="0">
                <a:solidFill>
                  <a:srgbClr val="FFFFFF"/>
                </a:solidFill>
              </a:rPr>
              <a:t> </a:t>
            </a:r>
            <a:r>
              <a:rPr lang="fr-FR" altLang="fr-FR" sz="1600" kern="0" dirty="0">
                <a:solidFill>
                  <a:srgbClr val="FFFFFF"/>
                </a:solidFill>
              </a:rPr>
              <a:t>mass 4kg</a:t>
            </a:r>
          </a:p>
          <a:p>
            <a:pPr lvl="1" algn="just">
              <a:buFont typeface="Wingdings" pitchFamily="2" charset="2"/>
              <a:buChar char="ü"/>
            </a:pPr>
            <a:r>
              <a:rPr lang="fr-FR" altLang="fr-FR" sz="1600" kern="0" dirty="0" smtClean="0">
                <a:solidFill>
                  <a:srgbClr val="FFFFFF"/>
                </a:solidFill>
              </a:rPr>
              <a:t> </a:t>
            </a:r>
            <a:r>
              <a:rPr lang="fr-FR" altLang="fr-FR" sz="1600" kern="0" dirty="0" err="1" smtClean="0">
                <a:solidFill>
                  <a:srgbClr val="FFFFFF"/>
                </a:solidFill>
              </a:rPr>
              <a:t>Payload</a:t>
            </a:r>
            <a:r>
              <a:rPr lang="fr-FR" altLang="fr-FR" sz="1600" kern="0" dirty="0" smtClean="0">
                <a:solidFill>
                  <a:srgbClr val="FFFFFF"/>
                </a:solidFill>
              </a:rPr>
              <a:t> </a:t>
            </a:r>
            <a:r>
              <a:rPr lang="fr-FR" altLang="fr-FR" sz="1600" kern="0" dirty="0" err="1" smtClean="0">
                <a:solidFill>
                  <a:srgbClr val="FFFFFF"/>
                </a:solidFill>
              </a:rPr>
              <a:t>electrical</a:t>
            </a:r>
            <a:r>
              <a:rPr lang="fr-FR" altLang="fr-FR" sz="1600" kern="0" dirty="0" smtClean="0">
                <a:solidFill>
                  <a:srgbClr val="FFFFFF"/>
                </a:solidFill>
              </a:rPr>
              <a:t> Power : 7W</a:t>
            </a:r>
            <a:endParaRPr lang="fr-FR" altLang="fr-FR" sz="1600" kern="0" dirty="0">
              <a:solidFill>
                <a:srgbClr val="FFFFF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56992"/>
            <a:ext cx="2350269" cy="26843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28184" y="1556792"/>
            <a:ext cx="20162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Ongoing</a:t>
            </a:r>
            <a:r>
              <a:rPr lang="fr-FR" dirty="0" smtClean="0">
                <a:solidFill>
                  <a:schemeClr val="bg1"/>
                </a:solidFill>
              </a:rPr>
              <a:t> analyses :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-  Cmd/Ctrl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- AOCS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bg1"/>
                </a:solidFill>
              </a:rPr>
              <a:t>Power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bg1"/>
                </a:solidFill>
              </a:rPr>
              <a:t>Radiations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372200" y="3933056"/>
            <a:ext cx="20162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Next</a:t>
            </a:r>
            <a:r>
              <a:rPr lang="fr-FR" dirty="0" smtClean="0">
                <a:solidFill>
                  <a:schemeClr val="bg1"/>
                </a:solidFill>
              </a:rPr>
              <a:t> analyses :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 -  </a:t>
            </a:r>
            <a:r>
              <a:rPr lang="fr-FR" dirty="0" err="1" smtClean="0">
                <a:solidFill>
                  <a:schemeClr val="bg1"/>
                </a:solidFill>
              </a:rPr>
              <a:t>Ground</a:t>
            </a:r>
            <a:r>
              <a:rPr lang="fr-FR" dirty="0" smtClean="0">
                <a:solidFill>
                  <a:schemeClr val="bg1"/>
                </a:solidFill>
              </a:rPr>
              <a:t> segment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- </a:t>
            </a:r>
            <a:r>
              <a:rPr lang="fr-FR" dirty="0" err="1" smtClean="0">
                <a:solidFill>
                  <a:schemeClr val="bg1"/>
                </a:solidFill>
              </a:rPr>
              <a:t>Layout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- Thermal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Flèche courbée vers la gauche 8"/>
          <p:cNvSpPr/>
          <p:nvPr/>
        </p:nvSpPr>
        <p:spPr bwMode="auto">
          <a:xfrm>
            <a:off x="8388424" y="2564904"/>
            <a:ext cx="576064" cy="1440160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14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60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800" b="0" dirty="0" err="1">
                <a:solidFill>
                  <a:srgbClr val="FFFF00"/>
                </a:solidFill>
                <a:cs typeface="NotesEsa" charset="0"/>
              </a:rPr>
              <a:t>SeisCube</a:t>
            </a:r>
            <a:endParaRPr lang="fr-FR" b="0" dirty="0">
              <a:solidFill>
                <a:srgbClr val="FFFF00"/>
              </a:solidFill>
            </a:endParaRPr>
          </a:p>
        </p:txBody>
      </p:sp>
      <p:pic>
        <p:nvPicPr>
          <p:cNvPr id="4" name="Image 3" descr="AI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315416"/>
            <a:ext cx="3187520" cy="1748661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5532" y="1268760"/>
            <a:ext cx="8261995" cy="30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712" tIns="43632" rIns="68712" bIns="4363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/>
            <a:endParaRPr lang="en-US" sz="1500" dirty="0">
              <a:solidFill>
                <a:srgbClr val="000000"/>
              </a:solidFill>
              <a:latin typeface="NotesEsa" charset="0"/>
              <a:cs typeface="NotesEsa" charset="0"/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T</a:t>
            </a:r>
            <a:r>
              <a:rPr lang="en-US" sz="1500" dirty="0" smtClean="0">
                <a:solidFill>
                  <a:schemeClr val="bg1"/>
                </a:solidFill>
                <a:latin typeface="NotesEsa" charset="0"/>
                <a:cs typeface="NotesEsa" charset="0"/>
              </a:rPr>
              <a:t>he Asteroid 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Geophysical Explorer </a:t>
            </a:r>
            <a:r>
              <a:rPr lang="en-US" sz="1500" dirty="0" smtClean="0">
                <a:solidFill>
                  <a:schemeClr val="bg1"/>
                </a:solidFill>
                <a:latin typeface="NotesEsa" charset="0"/>
                <a:cs typeface="NotesEsa" charset="0"/>
              </a:rPr>
              <a:t>(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AGEX) is among the proposals selected by </a:t>
            </a:r>
            <a:r>
              <a:rPr lang="en-US" sz="1500" dirty="0" smtClean="0">
                <a:solidFill>
                  <a:schemeClr val="bg1"/>
                </a:solidFill>
                <a:latin typeface="NotesEsa" charset="0"/>
                <a:cs typeface="NotesEsa" charset="0"/>
              </a:rPr>
              <a:t>ESA in 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response to a call for ideas for the </a:t>
            </a:r>
            <a:r>
              <a:rPr lang="en-US" sz="1500" dirty="0" err="1">
                <a:solidFill>
                  <a:schemeClr val="bg1"/>
                </a:solidFill>
                <a:latin typeface="NotesEsa" charset="0"/>
                <a:cs typeface="NotesEsa" charset="0"/>
              </a:rPr>
              <a:t>CubeSat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 Opportunity Payloads for the AIM </a:t>
            </a:r>
            <a:r>
              <a:rPr lang="en-US" sz="1500" dirty="0" smtClean="0">
                <a:solidFill>
                  <a:schemeClr val="bg1"/>
                </a:solidFill>
                <a:latin typeface="NotesEsa" charset="0"/>
                <a:cs typeface="NotesEsa" charset="0"/>
              </a:rPr>
              <a:t>mission</a:t>
            </a:r>
          </a:p>
          <a:p>
            <a:pPr marL="342900" indent="-342900" defTabSz="457200">
              <a:buFont typeface="Arial"/>
              <a:buChar char="•"/>
            </a:pPr>
            <a:endParaRPr lang="en-US" sz="1500" dirty="0" smtClean="0">
              <a:solidFill>
                <a:schemeClr val="bg1"/>
              </a:solidFill>
              <a:latin typeface="NotesEsa" charset="0"/>
              <a:cs typeface="NotesEsa" charset="0"/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sz="1500" dirty="0" err="1">
                <a:solidFill>
                  <a:schemeClr val="bg1"/>
                </a:solidFill>
                <a:latin typeface="NotesEsa" charset="0"/>
                <a:cs typeface="NotesEsa" charset="0"/>
              </a:rPr>
              <a:t>SeisCube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 (one of two 3U </a:t>
            </a:r>
            <a:r>
              <a:rPr lang="en-US" sz="1500" dirty="0" err="1">
                <a:solidFill>
                  <a:schemeClr val="bg1"/>
                </a:solidFill>
                <a:latin typeface="NotesEsa" charset="0"/>
                <a:cs typeface="NotesEsa" charset="0"/>
              </a:rPr>
              <a:t>CubeSats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 that together form AGEX) will land </a:t>
            </a:r>
            <a:r>
              <a:rPr lang="en-US" sz="1500" b="1" dirty="0">
                <a:solidFill>
                  <a:schemeClr val="bg1"/>
                </a:solidFill>
                <a:latin typeface="NotesEsa" charset="0"/>
                <a:cs typeface="NotesEsa" charset="0"/>
              </a:rPr>
              <a:t>a geophysical instrument package 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on </a:t>
            </a:r>
            <a:r>
              <a:rPr lang="en-US" sz="1500" dirty="0" err="1" smtClean="0">
                <a:solidFill>
                  <a:schemeClr val="bg1"/>
                </a:solidFill>
                <a:latin typeface="NotesEsa" charset="0"/>
                <a:cs typeface="NotesEsa" charset="0"/>
              </a:rPr>
              <a:t>Didymoon</a:t>
            </a:r>
            <a:r>
              <a:rPr lang="en-US" sz="1500" dirty="0" smtClean="0">
                <a:solidFill>
                  <a:schemeClr val="bg1"/>
                </a:solidFill>
                <a:latin typeface="NotesEsa" charset="0"/>
                <a:cs typeface="NotesEsa" charset="0"/>
              </a:rPr>
              <a:t>, the 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secondary of the </a:t>
            </a:r>
            <a:r>
              <a:rPr lang="en-US" sz="1500" dirty="0" err="1">
                <a:solidFill>
                  <a:schemeClr val="bg1"/>
                </a:solidFill>
                <a:latin typeface="NotesEsa" charset="0"/>
                <a:cs typeface="NotesEsa" charset="0"/>
              </a:rPr>
              <a:t>Didymos</a:t>
            </a:r>
            <a:r>
              <a:rPr lang="en-US" sz="1500" dirty="0">
                <a:solidFill>
                  <a:schemeClr val="bg1"/>
                </a:solidFill>
                <a:latin typeface="NotesEsa" charset="0"/>
                <a:cs typeface="NotesEsa" charset="0"/>
              </a:rPr>
              <a:t> binary asteroid </a:t>
            </a:r>
            <a:r>
              <a:rPr lang="en-US" sz="1500" dirty="0" smtClean="0">
                <a:solidFill>
                  <a:schemeClr val="bg1"/>
                </a:solidFill>
                <a:latin typeface="NotesEsa" charset="0"/>
                <a:cs typeface="NotesEsa" charset="0"/>
              </a:rPr>
              <a:t>system</a:t>
            </a:r>
            <a:endParaRPr lang="en-US" sz="1500" dirty="0">
              <a:solidFill>
                <a:schemeClr val="bg1"/>
              </a:solidFill>
              <a:latin typeface="NotesEsa" charset="0"/>
              <a:cs typeface="NotesEsa" charset="0"/>
            </a:endParaRPr>
          </a:p>
          <a:p>
            <a:pPr marL="342900" indent="-342900" defTabSz="457200">
              <a:buFont typeface="Arial"/>
              <a:buChar char="•"/>
            </a:pPr>
            <a:endParaRPr lang="en-US" sz="1500" dirty="0" smtClean="0">
              <a:solidFill>
                <a:schemeClr val="bg1"/>
              </a:solidFill>
              <a:latin typeface="NotesEsa" charset="0"/>
              <a:cs typeface="NotesEsa" charset="0"/>
            </a:endParaRPr>
          </a:p>
          <a:p>
            <a:pPr defTabSz="457200" eaLnBrk="1" hangingPunct="1"/>
            <a:endParaRPr lang="en-US" sz="1500" dirty="0" smtClean="0">
              <a:solidFill>
                <a:schemeClr val="bg1"/>
              </a:solidFill>
              <a:latin typeface="NotesEsa" charset="0"/>
              <a:cs typeface="NotesEsa" charset="0"/>
            </a:endParaRPr>
          </a:p>
          <a:p>
            <a:pPr defTabSz="457200" eaLnBrk="1" hangingPunct="1"/>
            <a:endParaRPr lang="en-US" sz="1500" u="sng" dirty="0">
              <a:solidFill>
                <a:schemeClr val="bg1"/>
              </a:solidFill>
              <a:latin typeface="NotesEsa" charset="0"/>
              <a:cs typeface="NotesEsa" charset="0"/>
            </a:endParaRPr>
          </a:p>
          <a:p>
            <a:pPr defTabSz="457200" eaLnBrk="1" hangingPunct="1"/>
            <a:endParaRPr lang="en-US" sz="1500" u="sng" dirty="0" smtClean="0">
              <a:solidFill>
                <a:schemeClr val="bg1"/>
              </a:solidFill>
              <a:latin typeface="NotesEsa" charset="0"/>
              <a:cs typeface="NotesEsa" charset="0"/>
            </a:endParaRPr>
          </a:p>
          <a:p>
            <a:pPr defTabSz="457200" eaLnBrk="1" hangingPunct="1"/>
            <a:r>
              <a:rPr lang="en-US" sz="1500" u="sng" dirty="0" smtClean="0">
                <a:solidFill>
                  <a:schemeClr val="bg1"/>
                </a:solidFill>
                <a:latin typeface="NotesEsa" charset="0"/>
                <a:cs typeface="NotesEsa" charset="0"/>
              </a:rPr>
              <a:t> </a:t>
            </a:r>
          </a:p>
          <a:p>
            <a:pPr defTabSz="457200" eaLnBrk="1" hangingPunct="1"/>
            <a:endParaRPr lang="en-US" sz="1500" dirty="0" smtClean="0">
              <a:solidFill>
                <a:schemeClr val="bg1"/>
              </a:solidFill>
              <a:latin typeface="NotesEsa" charset="0"/>
              <a:cs typeface="NotesEsa" charset="0"/>
            </a:endParaRPr>
          </a:p>
          <a:p>
            <a:pPr defTabSz="457200" eaLnBrk="1" hangingPunct="1"/>
            <a:endParaRPr lang="en-US" sz="1500" dirty="0" smtClean="0">
              <a:solidFill>
                <a:srgbClr val="4D4F53"/>
              </a:solidFill>
              <a:latin typeface="NotesEsa" charset="0"/>
              <a:cs typeface="NotesEsa" charset="0"/>
            </a:endParaRPr>
          </a:p>
        </p:txBody>
      </p:sp>
      <p:pic>
        <p:nvPicPr>
          <p:cNvPr id="6" name="Image 5" descr="aida_logo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40" y="1248716"/>
            <a:ext cx="1185660" cy="11856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3713" y="2708920"/>
            <a:ext cx="918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n-US" sz="1500" dirty="0">
              <a:solidFill>
                <a:srgbClr val="000000"/>
              </a:solidFill>
              <a:latin typeface="NotesEsa" charset="0"/>
              <a:cs typeface="NotesEsa" charset="0"/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sz="1500" dirty="0">
                <a:solidFill>
                  <a:srgbClr val="FFFFFF"/>
                </a:solidFill>
                <a:latin typeface="NotesEsa" charset="0"/>
                <a:cs typeface="NotesEsa" charset="0"/>
              </a:rPr>
              <a:t>The proposed mission concept combines </a:t>
            </a:r>
            <a:r>
              <a:rPr lang="en-US" sz="1500" b="1" dirty="0">
                <a:solidFill>
                  <a:srgbClr val="FFFFFF"/>
                </a:solidFill>
                <a:latin typeface="NotesEsa" charset="0"/>
                <a:cs typeface="NotesEsa" charset="0"/>
              </a:rPr>
              <a:t>high science return</a:t>
            </a:r>
            <a:r>
              <a:rPr lang="en-US" sz="1500" dirty="0">
                <a:solidFill>
                  <a:srgbClr val="FFFFFF"/>
                </a:solidFill>
                <a:latin typeface="NotesEsa" charset="0"/>
                <a:cs typeface="NotesEsa" charset="0"/>
              </a:rPr>
              <a:t>, a </a:t>
            </a:r>
            <a:r>
              <a:rPr lang="en-US" sz="1500" b="1" dirty="0">
                <a:solidFill>
                  <a:srgbClr val="FFFFFF"/>
                </a:solidFill>
                <a:latin typeface="NotesEsa" charset="0"/>
                <a:cs typeface="NotesEsa" charset="0"/>
              </a:rPr>
              <a:t>low risk posture</a:t>
            </a:r>
            <a:r>
              <a:rPr lang="en-US" sz="1500" dirty="0">
                <a:solidFill>
                  <a:srgbClr val="FFFFFF"/>
                </a:solidFill>
                <a:latin typeface="NotesEsa" charset="0"/>
                <a:cs typeface="NotesEsa" charset="0"/>
              </a:rPr>
              <a:t> and will help </a:t>
            </a:r>
            <a:r>
              <a:rPr lang="en-US" sz="1500" b="1" dirty="0">
                <a:solidFill>
                  <a:srgbClr val="FFFFFF"/>
                </a:solidFill>
                <a:latin typeface="NotesEsa" charset="0"/>
                <a:cs typeface="NotesEsa" charset="0"/>
              </a:rPr>
              <a:t>secure AIM/AIDA </a:t>
            </a:r>
            <a:r>
              <a:rPr lang="en-US" sz="1500" dirty="0">
                <a:solidFill>
                  <a:srgbClr val="FFFFFF"/>
                </a:solidFill>
                <a:latin typeface="NotesEsa" charset="0"/>
                <a:cs typeface="NotesEsa" charset="0"/>
              </a:rPr>
              <a:t>primary mission goals by providing complementary investigations and a deployment strategy </a:t>
            </a:r>
            <a:r>
              <a:rPr lang="en-US" sz="1500" dirty="0" smtClean="0">
                <a:solidFill>
                  <a:srgbClr val="FFFFFF"/>
                </a:solidFill>
                <a:latin typeface="NotesEsa" charset="0"/>
                <a:cs typeface="NotesEsa" charset="0"/>
              </a:rPr>
              <a:t>assessment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NotesEsa" charset="0"/>
                <a:cs typeface="NotesEsa" charset="0"/>
              </a:rPr>
              <a:t>The </a:t>
            </a:r>
            <a:r>
              <a:rPr lang="en-US" sz="1500" dirty="0">
                <a:solidFill>
                  <a:srgbClr val="FFFFFF"/>
                </a:solidFill>
                <a:latin typeface="NotesEsa" charset="0"/>
                <a:cs typeface="NotesEsa" charset="0"/>
              </a:rPr>
              <a:t>AGEX team includes the Royal Observatory of Belgium, </a:t>
            </a:r>
            <a:r>
              <a:rPr lang="en-US" sz="1500" dirty="0" smtClean="0">
                <a:solidFill>
                  <a:srgbClr val="FFFFFF"/>
                </a:solidFill>
                <a:latin typeface="NotesEsa" charset="0"/>
                <a:cs typeface="NotesEsa" charset="0"/>
              </a:rPr>
              <a:t>ISAE</a:t>
            </a:r>
            <a:r>
              <a:rPr lang="en-US" sz="1500" dirty="0">
                <a:solidFill>
                  <a:srgbClr val="FFFFFF"/>
                </a:solidFill>
                <a:latin typeface="NotesEsa" charset="0"/>
                <a:cs typeface="NotesEsa" charset="0"/>
              </a:rPr>
              <a:t>-SUPAERO, Antwerp Space, EMXYS and Asteroid Initiatives </a:t>
            </a:r>
            <a:r>
              <a:rPr lang="en-US" sz="1500" dirty="0" smtClean="0">
                <a:solidFill>
                  <a:srgbClr val="FFFFFF"/>
                </a:solidFill>
                <a:latin typeface="NotesEsa" charset="0"/>
                <a:cs typeface="NotesEsa" charset="0"/>
              </a:rPr>
              <a:t>LLC</a:t>
            </a:r>
            <a:endParaRPr lang="en-US" sz="1500" dirty="0">
              <a:solidFill>
                <a:srgbClr val="FFFFFF"/>
              </a:solidFill>
              <a:latin typeface="NotesEsa" charset="0"/>
              <a:cs typeface="NotesEsa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35896" y="4005064"/>
            <a:ext cx="3853188" cy="219725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NotesEsa" charset="0"/>
                <a:cs typeface="NotesEsa" charset="0"/>
              </a:rPr>
              <a:t>The preliminary </a:t>
            </a:r>
            <a:r>
              <a:rPr lang="en-US" sz="1400" dirty="0">
                <a:solidFill>
                  <a:srgbClr val="FFFFFF"/>
                </a:solidFill>
                <a:latin typeface="NotesEsa" charset="0"/>
                <a:cs typeface="NotesEsa" charset="0"/>
              </a:rPr>
              <a:t>p</a:t>
            </a:r>
            <a:r>
              <a:rPr lang="en-US" sz="1400" dirty="0" smtClean="0">
                <a:solidFill>
                  <a:srgbClr val="FFFFFF"/>
                </a:solidFill>
                <a:latin typeface="NotesEsa" charset="0"/>
                <a:cs typeface="NotesEsa" charset="0"/>
              </a:rPr>
              <a:t>ayload for </a:t>
            </a:r>
            <a:r>
              <a:rPr lang="en-US" sz="1400" b="1" dirty="0" err="1" smtClean="0">
                <a:solidFill>
                  <a:srgbClr val="FFFFFF"/>
                </a:solidFill>
                <a:latin typeface="NotesEsa" charset="0"/>
                <a:cs typeface="NotesEsa" charset="0"/>
              </a:rPr>
              <a:t>SeisCube</a:t>
            </a:r>
            <a:r>
              <a:rPr lang="en-US" sz="1400" dirty="0">
                <a:solidFill>
                  <a:srgbClr val="FFFFFF"/>
                </a:solidFill>
                <a:latin typeface="NotesEsa" charset="0"/>
                <a:cs typeface="NotesEsa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NotesEsa" charset="0"/>
                <a:cs typeface="NotesEsa" charset="0"/>
              </a:rPr>
              <a:t>includes:</a:t>
            </a:r>
          </a:p>
          <a:p>
            <a:pPr fontAlgn="t"/>
            <a:r>
              <a:rPr lang="en-US" sz="1400" b="1" dirty="0" smtClean="0">
                <a:solidFill>
                  <a:srgbClr val="FFFFFF"/>
                </a:solidFill>
              </a:rPr>
              <a:t>Geophones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r>
              <a:rPr lang="en-US" sz="1400" b="1" dirty="0" smtClean="0">
                <a:solidFill>
                  <a:srgbClr val="FFFFFF"/>
                </a:solidFill>
              </a:rPr>
              <a:t>Gravimeter</a:t>
            </a:r>
          </a:p>
          <a:p>
            <a:pPr fontAlgn="t"/>
            <a:r>
              <a:rPr lang="en-US" sz="1400" b="1" dirty="0" smtClean="0">
                <a:solidFill>
                  <a:srgbClr val="FFFFFF"/>
                </a:solidFill>
              </a:rPr>
              <a:t>Accelerometer (MEMS)</a:t>
            </a:r>
            <a:endParaRPr lang="en-US" sz="1400" b="1" dirty="0">
              <a:solidFill>
                <a:srgbClr val="FFFFFF"/>
              </a:solidFill>
            </a:endParaRPr>
          </a:p>
          <a:p>
            <a:pPr fontAlgn="t"/>
            <a:r>
              <a:rPr lang="en-US" sz="1400" b="1" dirty="0" smtClean="0">
                <a:solidFill>
                  <a:srgbClr val="FFFFFF"/>
                </a:solidFill>
              </a:rPr>
              <a:t>Gyroscope (MEMS)</a:t>
            </a:r>
          </a:p>
          <a:p>
            <a:pPr fontAlgn="t"/>
            <a:r>
              <a:rPr lang="en-US" sz="1400" dirty="0" smtClean="0">
                <a:solidFill>
                  <a:srgbClr val="FFFFFF"/>
                </a:solidFill>
              </a:rPr>
              <a:t>Cameras </a:t>
            </a:r>
          </a:p>
          <a:p>
            <a:pPr fontAlgn="t"/>
            <a:r>
              <a:rPr lang="en-US" sz="1400" dirty="0" smtClean="0">
                <a:solidFill>
                  <a:srgbClr val="FFFFFF"/>
                </a:solidFill>
              </a:rPr>
              <a:t>Thermal sensors</a:t>
            </a:r>
          </a:p>
          <a:p>
            <a:pPr fontAlgn="t"/>
            <a:r>
              <a:rPr lang="en-US" sz="1400" dirty="0" smtClean="0">
                <a:solidFill>
                  <a:srgbClr val="FFFFFF"/>
                </a:solidFill>
              </a:rPr>
              <a:t>Radio Link (ISL)</a:t>
            </a: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200" dirty="0" smtClean="0">
              <a:latin typeface="NotesEsa" charset="0"/>
              <a:cs typeface="NotesEsa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l="4745" r="7623"/>
          <a:stretch/>
        </p:blipFill>
        <p:spPr>
          <a:xfrm>
            <a:off x="29776" y="4383487"/>
            <a:ext cx="3553684" cy="2234139"/>
          </a:xfrm>
          <a:prstGeom prst="rect">
            <a:avLst/>
          </a:prstGeom>
        </p:spPr>
      </p:pic>
      <p:pic>
        <p:nvPicPr>
          <p:cNvPr id="10" name="Imagen 2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7" r="34296" b="32724"/>
          <a:stretch/>
        </p:blipFill>
        <p:spPr>
          <a:xfrm>
            <a:off x="6832827" y="3847352"/>
            <a:ext cx="2660885" cy="2946370"/>
          </a:xfrm>
          <a:prstGeom prst="rect">
            <a:avLst/>
          </a:prstGeom>
        </p:spPr>
      </p:pic>
      <p:pic>
        <p:nvPicPr>
          <p:cNvPr id="11" name="Image 3" descr="Geophone_Assembly_3Axi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25" y="5616009"/>
            <a:ext cx="1189906" cy="117053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15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13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b="0" dirty="0" smtClean="0">
                <a:solidFill>
                  <a:srgbClr val="FFFF00"/>
                </a:solidFill>
              </a:rPr>
              <a:t>JUMPSAT</a:t>
            </a:r>
            <a:endParaRPr lang="fr-FR" b="0" dirty="0">
              <a:solidFill>
                <a:srgbClr val="FFFF00"/>
              </a:solidFill>
            </a:endParaRPr>
          </a:p>
        </p:txBody>
      </p:sp>
      <p:pic>
        <p:nvPicPr>
          <p:cNvPr id="4" name="Picture 4" descr="C:\Users\Joachim\Desktop\logo-onera-id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805264"/>
            <a:ext cx="2169874" cy="618753"/>
          </a:xfrm>
          <a:prstGeom prst="rect">
            <a:avLst/>
          </a:prstGeom>
          <a:noFill/>
        </p:spPr>
      </p:pic>
      <p:pic>
        <p:nvPicPr>
          <p:cNvPr id="5" name="Picture 3" descr="C:\Users\Joachim\Desktop\mi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-39367" b="-39367"/>
          <a:stretch>
            <a:fillRect/>
          </a:stretch>
        </p:blipFill>
        <p:spPr bwMode="auto">
          <a:xfrm>
            <a:off x="3995936" y="5373216"/>
            <a:ext cx="2462444" cy="1354225"/>
          </a:xfrm>
          <a:prstGeom prst="rect">
            <a:avLst/>
          </a:prstGeom>
          <a:noFill/>
        </p:spPr>
      </p:pic>
      <p:pic>
        <p:nvPicPr>
          <p:cNvPr id="6" name="Image 5" descr="200px-Télécom_Bretagne_(logo)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373216"/>
            <a:ext cx="1187624" cy="1187624"/>
          </a:xfrm>
          <a:prstGeom prst="rect">
            <a:avLst/>
          </a:prstGeom>
        </p:spPr>
      </p:pic>
      <p:sp>
        <p:nvSpPr>
          <p:cNvPr id="7" name="Espace réservé du contenu 3"/>
          <p:cNvSpPr txBox="1">
            <a:spLocks/>
          </p:cNvSpPr>
          <p:nvPr/>
        </p:nvSpPr>
        <p:spPr bwMode="auto">
          <a:xfrm>
            <a:off x="251520" y="1412776"/>
            <a:ext cx="63367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 Narrow"/>
                <a:ea typeface="MS PGothic" pitchFamily="34" charset="-128"/>
                <a:cs typeface="Arial Narrow"/>
              </a:rPr>
              <a:t>In-flight qualification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of:</a:t>
            </a:r>
          </a:p>
          <a:p>
            <a:pPr marL="914400" lvl="1" indent="-4572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MS PGothic" pitchFamily="34" charset="-128"/>
                <a:cs typeface="Arial Narrow"/>
              </a:rPr>
              <a:t>ISAE – SUPAERO Star Tracker</a:t>
            </a:r>
          </a:p>
          <a:p>
            <a:pPr marL="914400" lvl="1" indent="-4572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ONERA </a:t>
            </a:r>
            <a:r>
              <a:rPr lang="en-US" sz="2400" dirty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- Radiation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Sensor : </a:t>
            </a:r>
            <a:r>
              <a:rPr lang="en-US" sz="2400" dirty="0" err="1" smtClean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Dynagrad</a:t>
            </a:r>
            <a:endParaRPr lang="en-US" sz="2400" dirty="0">
              <a:solidFill>
                <a:schemeClr val="bg1"/>
              </a:solidFill>
              <a:latin typeface="Arial Narrow"/>
              <a:ea typeface="MS PGothic" pitchFamily="34" charset="-128"/>
              <a:cs typeface="Arial Narrow"/>
            </a:endParaRPr>
          </a:p>
          <a:p>
            <a:pPr marL="914400" marR="0" lvl="1" indent="-457200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ISAE</a:t>
            </a:r>
            <a:r>
              <a:rPr lang="en-US" sz="2400" dirty="0">
                <a:solidFill>
                  <a:schemeClr val="bg1"/>
                </a:solidFill>
                <a:latin typeface="Arial Narrow"/>
                <a:ea typeface="MS PGothic" pitchFamily="34" charset="-128"/>
                <a:cs typeface="Arial Narrow"/>
              </a:rPr>
              <a:t>- SUPAERO  - 3-axes Attitude and Orbit Control System (AOCS)</a:t>
            </a: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Lucida Grande" charset="0"/>
              <a:buChar char="&gt;"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/>
              <a:ea typeface="MS PGothic" pitchFamily="34" charset="-128"/>
              <a:cs typeface="Arial Narrow"/>
            </a:endParaRPr>
          </a:p>
          <a:p>
            <a:pPr marL="457200" marR="0" lvl="0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Lucida Grande" charset="0"/>
              <a:buChar char="&gt;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/>
              <a:ea typeface="MS PGothic" pitchFamily="34" charset="-128"/>
              <a:cs typeface="Arial Narrow"/>
            </a:endParaRPr>
          </a:p>
        </p:txBody>
      </p:sp>
      <p:pic>
        <p:nvPicPr>
          <p:cNvPr id="8" name="Image 7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452320" y="1556792"/>
            <a:ext cx="14093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Joachim\Dropbox\Semester 1\CubeSat\final report\350px-South_Atlantic_Anomaly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717032"/>
            <a:ext cx="2604893" cy="1607591"/>
          </a:xfrm>
          <a:prstGeom prst="rect">
            <a:avLst/>
          </a:prstGeom>
          <a:noFill/>
        </p:spPr>
      </p:pic>
      <p:pic>
        <p:nvPicPr>
          <p:cNvPr id="10" name="Image 7" descr="C:\Users\Joachim\Dropbox\Semester 1\CubeSat\jumpsat CAD\Newest.tif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28184" y="3140968"/>
            <a:ext cx="1620844" cy="235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16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err="1" smtClean="0">
                <a:solidFill>
                  <a:srgbClr val="FFFF00"/>
                </a:solidFill>
              </a:rPr>
              <a:t>Nanosatellite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</a:t>
            </a:r>
            <a:r>
              <a:rPr lang="fr-FR" dirty="0" err="1" smtClean="0">
                <a:solidFill>
                  <a:srgbClr val="FFFF00"/>
                </a:solidFill>
              </a:rPr>
              <a:t>oadmap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149542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61048"/>
            <a:ext cx="1136650" cy="1465263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6" descr="3Urender - c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53136"/>
            <a:ext cx="202406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 vers la droite 6"/>
          <p:cNvSpPr/>
          <p:nvPr/>
        </p:nvSpPr>
        <p:spPr>
          <a:xfrm rot="20344983">
            <a:off x="440177" y="2629274"/>
            <a:ext cx="7704206" cy="781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149542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l="4745" r="7623"/>
          <a:stretch/>
        </p:blipFill>
        <p:spPr>
          <a:xfrm>
            <a:off x="5292080" y="4437112"/>
            <a:ext cx="1603531" cy="100811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59632" y="59492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Entrysat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99792" y="537321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Eyesat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23928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Nimph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43608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580112" y="37890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Jumpsat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36096" y="55172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SeIScube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95936" y="28529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2019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340768"/>
            <a:ext cx="1219076" cy="209981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4247" y="35010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Arsene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59" y="5085184"/>
            <a:ext cx="2006359" cy="133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5" r="25922"/>
          <a:stretch>
            <a:fillRect/>
          </a:stretch>
        </p:blipFill>
        <p:spPr bwMode="auto">
          <a:xfrm>
            <a:off x="7499118" y="2204864"/>
            <a:ext cx="1659260" cy="267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615" r="259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7668344" y="479715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Ground</a:t>
            </a:r>
            <a:r>
              <a:rPr lang="fr-FR" dirty="0" smtClean="0">
                <a:solidFill>
                  <a:srgbClr val="FFFFFF"/>
                </a:solidFill>
              </a:rPr>
              <a:t> segment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17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80920" cy="2306687"/>
          </a:xfrm>
        </p:spPr>
        <p:txBody>
          <a:bodyPr/>
          <a:lstStyle/>
          <a:p>
            <a:r>
              <a:rPr lang="fr-FR" sz="2800" dirty="0" err="1" smtClean="0">
                <a:solidFill>
                  <a:schemeClr val="bg1"/>
                </a:solidFill>
              </a:rPr>
              <a:t>Student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Space</a:t>
            </a:r>
            <a:r>
              <a:rPr lang="fr-FR" sz="2800" dirty="0" smtClean="0">
                <a:solidFill>
                  <a:schemeClr val="bg1"/>
                </a:solidFill>
              </a:rPr>
              <a:t> Center in Toulouse</a:t>
            </a:r>
            <a:br>
              <a:rPr lang="fr-FR" sz="2800" dirty="0" smtClean="0">
                <a:solidFill>
                  <a:schemeClr val="bg1"/>
                </a:solidFill>
              </a:rPr>
            </a:br>
            <a:r>
              <a:rPr lang="fr-FR" sz="2800" dirty="0" smtClean="0">
                <a:solidFill>
                  <a:srgbClr val="FFFF00"/>
                </a:solidFill>
              </a:rPr>
              <a:t/>
            </a:r>
            <a:br>
              <a:rPr lang="fr-FR" sz="2800" dirty="0" smtClean="0">
                <a:solidFill>
                  <a:srgbClr val="FFFF00"/>
                </a:solidFill>
              </a:rPr>
            </a:br>
            <a:r>
              <a:rPr lang="fr-FR" sz="2800" dirty="0" smtClean="0">
                <a:solidFill>
                  <a:srgbClr val="FFFF00"/>
                </a:solidFill>
              </a:rPr>
              <a:t>Centre Spatial Universitaire de Toulouse </a:t>
            </a:r>
            <a:r>
              <a:rPr lang="fr-FR" sz="2800" dirty="0" smtClean="0">
                <a:solidFill>
                  <a:schemeClr val="bg1"/>
                </a:solidFill>
              </a:rPr>
              <a:t>(CSUT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280920" cy="1752600"/>
          </a:xfrm>
        </p:spPr>
        <p:txBody>
          <a:bodyPr/>
          <a:lstStyle/>
          <a:p>
            <a:r>
              <a:rPr lang="fr-FR" sz="2000" dirty="0">
                <a:solidFill>
                  <a:srgbClr val="FFFFFF"/>
                </a:solidFill>
              </a:rPr>
              <a:t>«</a:t>
            </a:r>
            <a:r>
              <a:rPr lang="fr-FR" sz="2000" b="1" dirty="0">
                <a:solidFill>
                  <a:srgbClr val="FFFFFF"/>
                </a:solidFill>
              </a:rPr>
              <a:t> </a:t>
            </a:r>
            <a:r>
              <a:rPr lang="fr-FR" sz="2000" b="1" dirty="0" err="1">
                <a:solidFill>
                  <a:srgbClr val="FFFFFF"/>
                </a:solidFill>
              </a:rPr>
              <a:t>From</a:t>
            </a:r>
            <a:r>
              <a:rPr lang="fr-FR" sz="2000" b="1" dirty="0">
                <a:solidFill>
                  <a:srgbClr val="FFFFFF"/>
                </a:solidFill>
              </a:rPr>
              <a:t> hands-on training </a:t>
            </a:r>
          </a:p>
          <a:p>
            <a:r>
              <a:rPr lang="fr-FR" sz="2000" b="1" dirty="0">
                <a:solidFill>
                  <a:srgbClr val="FFFFFF"/>
                </a:solidFill>
              </a:rPr>
              <a:t>		</a:t>
            </a:r>
            <a:r>
              <a:rPr lang="fr-FR" sz="2000" b="1" dirty="0" err="1">
                <a:solidFill>
                  <a:srgbClr val="FFFFFF"/>
                </a:solidFill>
              </a:rPr>
              <a:t>towards</a:t>
            </a:r>
            <a:r>
              <a:rPr lang="fr-FR" sz="2000" b="1" dirty="0">
                <a:solidFill>
                  <a:srgbClr val="FFFFFF"/>
                </a:solidFill>
              </a:rPr>
              <a:t> national and international </a:t>
            </a:r>
            <a:r>
              <a:rPr lang="fr-FR" sz="2000" b="1" dirty="0" err="1">
                <a:solidFill>
                  <a:srgbClr val="FFFFFF"/>
                </a:solidFill>
              </a:rPr>
              <a:t>cooperation</a:t>
            </a:r>
            <a:r>
              <a:rPr lang="fr-FR" sz="2000" b="1" dirty="0">
                <a:solidFill>
                  <a:srgbClr val="FFFFFF"/>
                </a:solidFill>
              </a:rPr>
              <a:t> »</a:t>
            </a:r>
          </a:p>
          <a:p>
            <a:endParaRPr lang="fr-FR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26" y="17787"/>
            <a:ext cx="897899" cy="121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05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96552" y="116632"/>
            <a:ext cx="9540552" cy="1143000"/>
          </a:xfrm>
        </p:spPr>
        <p:txBody>
          <a:bodyPr/>
          <a:lstStyle/>
          <a:p>
            <a:r>
              <a:rPr lang="fr-FR" sz="3600" dirty="0" smtClean="0">
                <a:solidFill>
                  <a:srgbClr val="FFFF00"/>
                </a:solidFill>
              </a:rPr>
              <a:t>CSU in Toulouse 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71807" y="1196752"/>
            <a:ext cx="2211269" cy="1049677"/>
            <a:chOff x="683568" y="1484784"/>
            <a:chExt cx="2448272" cy="1152128"/>
          </a:xfrm>
        </p:grpSpPr>
        <p:sp>
          <p:nvSpPr>
            <p:cNvPr id="15" name="Oval 14"/>
            <p:cNvSpPr/>
            <p:nvPr/>
          </p:nvSpPr>
          <p:spPr>
            <a:xfrm>
              <a:off x="683568" y="1484784"/>
              <a:ext cx="2448272" cy="1152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8500" y="1897194"/>
              <a:ext cx="1944216" cy="37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prstClr val="white"/>
                  </a:solidFill>
                </a:rPr>
                <a:t>Education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48064" y="5661248"/>
            <a:ext cx="2098805" cy="1015676"/>
            <a:chOff x="683568" y="1484784"/>
            <a:chExt cx="2448272" cy="1152128"/>
          </a:xfrm>
        </p:grpSpPr>
        <p:sp>
          <p:nvSpPr>
            <p:cNvPr id="21" name="Oval 20"/>
            <p:cNvSpPr/>
            <p:nvPr/>
          </p:nvSpPr>
          <p:spPr>
            <a:xfrm>
              <a:off x="683568" y="1484784"/>
              <a:ext cx="2448272" cy="1152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9592" y="1888664"/>
              <a:ext cx="1944216" cy="41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prstClr val="white"/>
                  </a:solidFill>
                </a:rPr>
                <a:t>Industry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63688" y="5661248"/>
            <a:ext cx="2160240" cy="999983"/>
            <a:chOff x="683568" y="1484784"/>
            <a:chExt cx="2448272" cy="1152128"/>
          </a:xfrm>
        </p:grpSpPr>
        <p:sp>
          <p:nvSpPr>
            <p:cNvPr id="30" name="Oval 29"/>
            <p:cNvSpPr/>
            <p:nvPr/>
          </p:nvSpPr>
          <p:spPr>
            <a:xfrm>
              <a:off x="683568" y="1484784"/>
              <a:ext cx="2448272" cy="1152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9592" y="1875972"/>
              <a:ext cx="1944216" cy="425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prstClr val="white"/>
                  </a:solidFill>
                </a:rPr>
                <a:t>Laboratories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-6739" y="1484784"/>
            <a:ext cx="31385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white"/>
                </a:solidFill>
              </a:rPr>
              <a:t>Excellence of Toulouse </a:t>
            </a:r>
            <a:r>
              <a:rPr lang="fr-FR" sz="1400" dirty="0" err="1" smtClean="0">
                <a:solidFill>
                  <a:prstClr val="white"/>
                </a:solidFill>
              </a:rPr>
              <a:t>Space</a:t>
            </a:r>
            <a:r>
              <a:rPr lang="fr-FR" sz="1400" dirty="0" smtClean="0">
                <a:solidFill>
                  <a:prstClr val="white"/>
                </a:solidFill>
              </a:rPr>
              <a:t> Education Programmes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prstClr val="white"/>
                </a:solidFill>
              </a:rPr>
              <a:t>Development</a:t>
            </a:r>
            <a:r>
              <a:rPr lang="fr-FR" sz="1400" dirty="0" smtClean="0">
                <a:solidFill>
                  <a:prstClr val="white"/>
                </a:solidFill>
              </a:rPr>
              <a:t> of </a:t>
            </a:r>
            <a:r>
              <a:rPr lang="fr-FR" sz="1400" dirty="0" err="1" smtClean="0">
                <a:solidFill>
                  <a:prstClr val="white"/>
                </a:solidFill>
              </a:rPr>
              <a:t>cooperations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between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members</a:t>
            </a:r>
            <a:r>
              <a:rPr lang="fr-FR" sz="1400" dirty="0" smtClean="0">
                <a:solidFill>
                  <a:prstClr val="white"/>
                </a:solidFill>
              </a:rPr>
              <a:t> and</a:t>
            </a:r>
          </a:p>
          <a:p>
            <a:r>
              <a:rPr lang="fr-FR" sz="1400" dirty="0" smtClean="0">
                <a:solidFill>
                  <a:prstClr val="white"/>
                </a:solidFill>
              </a:rPr>
              <a:t>   </a:t>
            </a:r>
            <a:r>
              <a:rPr lang="fr-FR" sz="1400" dirty="0" err="1" smtClean="0">
                <a:solidFill>
                  <a:prstClr val="white"/>
                </a:solidFill>
              </a:rPr>
              <a:t>partners</a:t>
            </a:r>
            <a:r>
              <a:rPr lang="fr-FR" sz="1400" dirty="0" smtClean="0">
                <a:solidFill>
                  <a:prstClr val="white"/>
                </a:solidFill>
              </a:rPr>
              <a:t> of CSUT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prstClr val="white"/>
                </a:solidFill>
              </a:rPr>
              <a:t>Development</a:t>
            </a:r>
            <a:r>
              <a:rPr lang="fr-FR" sz="1400" dirty="0" smtClean="0">
                <a:solidFill>
                  <a:prstClr val="white"/>
                </a:solidFill>
              </a:rPr>
              <a:t> of </a:t>
            </a:r>
            <a:r>
              <a:rPr lang="fr-FR" sz="1400" dirty="0" err="1" smtClean="0">
                <a:solidFill>
                  <a:prstClr val="white"/>
                </a:solidFill>
              </a:rPr>
              <a:t>graduates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professional</a:t>
            </a:r>
            <a:r>
              <a:rPr lang="fr-FR" sz="1400" dirty="0" smtClean="0">
                <a:solidFill>
                  <a:prstClr val="white"/>
                </a:solidFill>
              </a:rPr>
              <a:t> insertion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16216" y="1628800"/>
            <a:ext cx="278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prstClr val="white"/>
                </a:solidFill>
              </a:rPr>
              <a:t>Visibility</a:t>
            </a:r>
            <a:r>
              <a:rPr lang="fr-FR" sz="1400" dirty="0" smtClean="0">
                <a:solidFill>
                  <a:prstClr val="white"/>
                </a:solidFill>
              </a:rPr>
              <a:t> of </a:t>
            </a:r>
            <a:r>
              <a:rPr lang="fr-FR" sz="1400" dirty="0" err="1" smtClean="0">
                <a:solidFill>
                  <a:prstClr val="white"/>
                </a:solidFill>
              </a:rPr>
              <a:t>Space</a:t>
            </a:r>
            <a:r>
              <a:rPr lang="fr-FR" sz="1400" dirty="0" smtClean="0">
                <a:solidFill>
                  <a:prstClr val="white"/>
                </a:solidFill>
              </a:rPr>
              <a:t>  </a:t>
            </a:r>
            <a:r>
              <a:rPr lang="fr-FR" sz="1400" dirty="0" err="1" smtClean="0">
                <a:solidFill>
                  <a:prstClr val="white"/>
                </a:solidFill>
              </a:rPr>
              <a:t>research</a:t>
            </a:r>
            <a:r>
              <a:rPr lang="fr-FR" sz="1400" dirty="0" smtClean="0">
                <a:solidFill>
                  <a:prstClr val="white"/>
                </a:solidFill>
              </a:rPr>
              <a:t> and training programmes in Toulouse via national and international </a:t>
            </a:r>
            <a:r>
              <a:rPr lang="fr-FR" sz="1400" dirty="0" err="1" smtClean="0">
                <a:solidFill>
                  <a:prstClr val="white"/>
                </a:solidFill>
              </a:rPr>
              <a:t>cooperation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6" name="Arc 35"/>
          <p:cNvSpPr/>
          <p:nvPr/>
        </p:nvSpPr>
        <p:spPr>
          <a:xfrm>
            <a:off x="4135294" y="1700809"/>
            <a:ext cx="2833299" cy="6447670"/>
          </a:xfrm>
          <a:prstGeom prst="arc">
            <a:avLst>
              <a:gd name="adj1" fmla="val 16095729"/>
              <a:gd name="adj2" fmla="val 219818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Arc 36"/>
          <p:cNvSpPr/>
          <p:nvPr/>
        </p:nvSpPr>
        <p:spPr>
          <a:xfrm flipH="1">
            <a:off x="1975027" y="1752033"/>
            <a:ext cx="3319615" cy="6308175"/>
          </a:xfrm>
          <a:prstGeom prst="arc">
            <a:avLst>
              <a:gd name="adj1" fmla="val 16336034"/>
              <a:gd name="adj2" fmla="val 2060442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5034" y="4286853"/>
            <a:ext cx="2102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prstClr val="white"/>
                </a:solidFill>
              </a:rPr>
              <a:t>Reinforce</a:t>
            </a:r>
            <a:r>
              <a:rPr lang="fr-FR" sz="1400" dirty="0" smtClean="0">
                <a:solidFill>
                  <a:prstClr val="white"/>
                </a:solidFill>
              </a:rPr>
              <a:t> links </a:t>
            </a:r>
            <a:r>
              <a:rPr lang="fr-FR" sz="1400" dirty="0" err="1" smtClean="0">
                <a:solidFill>
                  <a:prstClr val="white"/>
                </a:solidFill>
              </a:rPr>
              <a:t>between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universities</a:t>
            </a:r>
            <a:r>
              <a:rPr lang="fr-FR" sz="1400" dirty="0" smtClean="0">
                <a:solidFill>
                  <a:prstClr val="white"/>
                </a:solidFill>
              </a:rPr>
              <a:t> and </a:t>
            </a:r>
            <a:r>
              <a:rPr lang="fr-FR" sz="1400" dirty="0" err="1" smtClean="0">
                <a:solidFill>
                  <a:prstClr val="white"/>
                </a:solidFill>
              </a:rPr>
              <a:t>industry</a:t>
            </a:r>
            <a:endParaRPr lang="en-US" sz="1400" dirty="0">
              <a:solidFill>
                <a:prstClr val="white"/>
              </a:solidFill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prstClr val="white"/>
                </a:solidFill>
              </a:rPr>
              <a:t>D</a:t>
            </a:r>
            <a:r>
              <a:rPr lang="fr-FR" sz="1400" dirty="0" err="1" smtClean="0">
                <a:solidFill>
                  <a:prstClr val="white"/>
                </a:solidFill>
              </a:rPr>
              <a:t>evelop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innovative</a:t>
            </a:r>
            <a:r>
              <a:rPr lang="fr-FR" sz="1400" dirty="0" smtClean="0">
                <a:solidFill>
                  <a:prstClr val="white"/>
                </a:solidFill>
              </a:rPr>
              <a:t> technologies and applications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white"/>
                </a:solidFill>
              </a:rPr>
              <a:t>Help to the </a:t>
            </a:r>
            <a:r>
              <a:rPr lang="fr-FR" sz="1400" dirty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development</a:t>
            </a:r>
            <a:r>
              <a:rPr lang="fr-FR" sz="1400" dirty="0" smtClean="0">
                <a:solidFill>
                  <a:prstClr val="white"/>
                </a:solidFill>
              </a:rPr>
              <a:t> of </a:t>
            </a:r>
            <a:r>
              <a:rPr lang="fr-FR" sz="1400" b="1" dirty="0" smtClean="0">
                <a:solidFill>
                  <a:prstClr val="white"/>
                </a:solidFill>
              </a:rPr>
              <a:t>start-ups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4005064"/>
            <a:ext cx="1955744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prstClr val="white"/>
                </a:solidFill>
              </a:rPr>
              <a:t>Reinforce</a:t>
            </a:r>
            <a:r>
              <a:rPr lang="fr-FR" sz="1400" dirty="0" smtClean="0">
                <a:solidFill>
                  <a:prstClr val="white"/>
                </a:solidFill>
              </a:rPr>
              <a:t> the links </a:t>
            </a:r>
            <a:r>
              <a:rPr lang="fr-FR" sz="1400" dirty="0" err="1" smtClean="0">
                <a:solidFill>
                  <a:prstClr val="white"/>
                </a:solidFill>
              </a:rPr>
              <a:t>between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research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activities</a:t>
            </a:r>
            <a:r>
              <a:rPr lang="fr-FR" sz="1400" dirty="0" smtClean="0">
                <a:solidFill>
                  <a:prstClr val="white"/>
                </a:solidFill>
              </a:rPr>
              <a:t> and training </a:t>
            </a:r>
            <a:r>
              <a:rPr lang="fr-FR" sz="1400" dirty="0" err="1" smtClean="0">
                <a:solidFill>
                  <a:prstClr val="white"/>
                </a:solidFill>
              </a:rPr>
              <a:t>activities</a:t>
            </a:r>
            <a:endParaRPr lang="fr-FR" sz="1400" dirty="0">
              <a:solidFill>
                <a:prstClr val="white"/>
              </a:solidFill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prstClr val="white"/>
                </a:solidFill>
              </a:rPr>
              <a:t>Develop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relationship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dirty="0" err="1" smtClean="0">
                <a:solidFill>
                  <a:prstClr val="white"/>
                </a:solidFill>
              </a:rPr>
              <a:t>between</a:t>
            </a:r>
            <a:r>
              <a:rPr lang="fr-FR" sz="1400" dirty="0" smtClean="0">
                <a:solidFill>
                  <a:prstClr val="white"/>
                </a:solidFill>
              </a:rPr>
              <a:t> science </a:t>
            </a:r>
            <a:r>
              <a:rPr lang="fr-FR" sz="1400" dirty="0" err="1" smtClean="0">
                <a:solidFill>
                  <a:prstClr val="white"/>
                </a:solidFill>
              </a:rPr>
              <a:t>projects</a:t>
            </a:r>
            <a:r>
              <a:rPr lang="fr-FR" sz="1400" dirty="0" smtClean="0">
                <a:solidFill>
                  <a:prstClr val="white"/>
                </a:solidFill>
              </a:rPr>
              <a:t> and </a:t>
            </a:r>
            <a:r>
              <a:rPr lang="fr-FR" sz="1400" dirty="0" err="1" smtClean="0">
                <a:solidFill>
                  <a:prstClr val="white"/>
                </a:solidFill>
              </a:rPr>
              <a:t>technological</a:t>
            </a:r>
            <a:r>
              <a:rPr lang="fr-FR" sz="1400" dirty="0" smtClean="0">
                <a:solidFill>
                  <a:prstClr val="white"/>
                </a:solidFill>
              </a:rPr>
              <a:t> /engineering </a:t>
            </a:r>
            <a:r>
              <a:rPr lang="fr-FR" sz="1400" b="1" dirty="0" smtClean="0">
                <a:solidFill>
                  <a:prstClr val="white"/>
                </a:solidFill>
              </a:rPr>
              <a:t>innovations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03" y="2276872"/>
            <a:ext cx="28352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70426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47"/>
          <p:cNvSpPr txBox="1"/>
          <p:nvPr/>
        </p:nvSpPr>
        <p:spPr>
          <a:xfrm>
            <a:off x="107898" y="3495204"/>
            <a:ext cx="20878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</a:t>
            </a:r>
            <a:r>
              <a:rPr lang="fr-FR" sz="11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ring</a:t>
            </a:r>
            <a:r>
              <a:rPr lang="fr-FR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1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closer</a:t>
            </a:r>
            <a:endParaRPr lang="fr-FR" sz="11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fr-FR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Education and </a:t>
            </a:r>
            <a:r>
              <a:rPr lang="fr-FR" sz="11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laboratories</a:t>
            </a:r>
            <a:endParaRPr lang="en-US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46"/>
          <p:cNvSpPr txBox="1"/>
          <p:nvPr/>
        </p:nvSpPr>
        <p:spPr>
          <a:xfrm>
            <a:off x="7009672" y="3356992"/>
            <a:ext cx="2134328" cy="43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Bring</a:t>
            </a:r>
            <a:r>
              <a:rPr lang="fr-FR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1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closer</a:t>
            </a:r>
            <a:r>
              <a:rPr lang="fr-FR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fr-FR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  <a:r>
              <a:rPr lang="fr-FR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ducation and </a:t>
            </a:r>
            <a:r>
              <a:rPr lang="fr-FR" sz="11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industry</a:t>
            </a:r>
            <a:endParaRPr lang="en-US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6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/>
      <p:bldP spid="37" grpId="0" animBg="1"/>
      <p:bldP spid="19" grpId="0"/>
      <p:bldP spid="40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Introduction: Space activities at ISAE-</a:t>
            </a:r>
            <a:r>
              <a:rPr lang="en-US" dirty="0" smtClean="0">
                <a:solidFill>
                  <a:srgbClr val="FFFFFF"/>
                </a:solidFill>
              </a:rPr>
              <a:t>SUPAERO</a:t>
            </a:r>
            <a:endParaRPr lang="en-US" dirty="0">
              <a:solidFill>
                <a:srgbClr val="FFFFFF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Overview of present and future </a:t>
            </a:r>
            <a:r>
              <a:rPr lang="en-US" dirty="0" err="1">
                <a:solidFill>
                  <a:srgbClr val="FFFFFF"/>
                </a:solidFill>
              </a:rPr>
              <a:t>nano</a:t>
            </a:r>
            <a:r>
              <a:rPr lang="en-US" dirty="0">
                <a:solidFill>
                  <a:srgbClr val="FFFFFF"/>
                </a:solidFill>
              </a:rPr>
              <a:t> satellites: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Entrysat</a:t>
            </a:r>
            <a:endParaRPr lang="en-US" dirty="0">
              <a:solidFill>
                <a:srgbClr val="FFFFFF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NIMPH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SEIS Cube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JUMPSAT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CSUT: Student Space Center of Toulouse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    (Centre spatial </a:t>
            </a:r>
            <a:r>
              <a:rPr lang="en-US" dirty="0" err="1">
                <a:solidFill>
                  <a:srgbClr val="FFFFFF"/>
                </a:solidFill>
              </a:rPr>
              <a:t>Universitaire</a:t>
            </a:r>
            <a:r>
              <a:rPr lang="en-US" dirty="0">
                <a:solidFill>
                  <a:srgbClr val="FFFFFF"/>
                </a:solidFill>
              </a:rPr>
              <a:t> de Toulouse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National and international </a:t>
            </a:r>
            <a:r>
              <a:rPr lang="en-US" dirty="0" err="1" smtClean="0">
                <a:solidFill>
                  <a:srgbClr val="FFFFFF"/>
                </a:solidFill>
              </a:rPr>
              <a:t>cooperations</a:t>
            </a:r>
            <a:endParaRPr lang="en-US" dirty="0">
              <a:solidFill>
                <a:srgbClr val="FFFFFF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Conclusion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2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6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332656" y="188640"/>
            <a:ext cx="9793088" cy="1143000"/>
          </a:xfrm>
        </p:spPr>
        <p:txBody>
          <a:bodyPr>
            <a:normAutofit/>
          </a:bodyPr>
          <a:lstStyle/>
          <a:p>
            <a:pPr algn="r"/>
            <a:r>
              <a:rPr lang="fr-FR" sz="3200" dirty="0" smtClean="0">
                <a:solidFill>
                  <a:srgbClr val="FFFF00"/>
                </a:solidFill>
              </a:rPr>
              <a:t>CSUT: </a:t>
            </a:r>
            <a:r>
              <a:rPr lang="fr-FR" sz="3200" dirty="0" err="1" smtClean="0">
                <a:solidFill>
                  <a:srgbClr val="FFFF00"/>
                </a:solidFill>
              </a:rPr>
              <a:t>partnership</a:t>
            </a:r>
            <a:r>
              <a:rPr lang="fr-FR" sz="3200" dirty="0" smtClean="0">
                <a:solidFill>
                  <a:srgbClr val="FFFF00"/>
                </a:solidFill>
              </a:rPr>
              <a:t> &amp; </a:t>
            </a:r>
            <a:r>
              <a:rPr lang="fr-FR" sz="3200" dirty="0" err="1" smtClean="0">
                <a:solidFill>
                  <a:srgbClr val="FFFF00"/>
                </a:solidFill>
              </a:rPr>
              <a:t>organization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7544" y="1268760"/>
            <a:ext cx="8496675" cy="56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Members</a:t>
            </a:r>
            <a:r>
              <a:rPr lang="fr-FR" sz="2000" b="1" u="sng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of CSUT in 2016 for the GIS consortium agreement</a:t>
            </a:r>
            <a:r>
              <a:rPr lang="fr-FR" sz="2000" b="1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:</a:t>
            </a:r>
          </a:p>
          <a:p>
            <a:r>
              <a:rPr lang="fr-FR" i="1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Academic</a:t>
            </a:r>
            <a:r>
              <a:rPr lang="fr-FR" i="1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members</a:t>
            </a:r>
            <a:endParaRPr lang="fr-FR" i="1" dirty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  <a:latin typeface="Arno Pro Smbd" panose="02020702050506020403" pitchFamily="18" charset="0"/>
              </a:rPr>
              <a:t>ISAE-SUPAERO, 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UT3 Paul Sabatier, ENAC (Ecole Nationale de l’Aviation Civile), INPT (Institut national Polytechnique de Toulouse/ENSEEIHT), </a:t>
            </a:r>
          </a:p>
          <a:p>
            <a:pPr lvl="1"/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	INSA (Institut National des Sciences Appliquées de Toulouse)</a:t>
            </a:r>
          </a:p>
          <a:p>
            <a:r>
              <a:rPr lang="fr-FR" i="1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Research</a:t>
            </a:r>
            <a:r>
              <a:rPr lang="fr-FR" i="1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members</a:t>
            </a:r>
            <a:endParaRPr lang="fr-FR" i="1" dirty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  <a:latin typeface="Arno Pro Smbd" panose="02020702050506020403" pitchFamily="18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Laboratories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CNRS/UPS: LAAS (Laboratoire d’Analyse et d’Architecture des Systèmes), IRAP (Institut de Recherche en Astrophysique et Planétologie)</a:t>
            </a:r>
            <a:endParaRPr lang="is-IS" dirty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  <a:latin typeface="Arno Pro Smbd" panose="02020702050506020403" pitchFamily="18" charset="0"/>
              </a:rPr>
              <a:t>	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ONERA (French Aerospace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Laboratory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– Toulouse Center)</a:t>
            </a:r>
          </a:p>
          <a:p>
            <a:pPr lvl="1"/>
            <a:r>
              <a:rPr lang="fr-FR" i="1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First </a:t>
            </a:r>
            <a:r>
              <a:rPr lang="fr-FR" i="1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Associate</a:t>
            </a:r>
            <a:r>
              <a:rPr lang="fr-FR" i="1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Partner</a:t>
            </a:r>
            <a:r>
              <a:rPr lang="fr-FR" dirty="0">
                <a:solidFill>
                  <a:schemeClr val="bg1"/>
                </a:solidFill>
                <a:latin typeface="Arno Pro Smbd" panose="02020702050506020403" pitchFamily="18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:  </a:t>
            </a:r>
            <a:r>
              <a:rPr lang="fr-FR" dirty="0">
                <a:solidFill>
                  <a:schemeClr val="bg1"/>
                </a:solidFill>
                <a:latin typeface="Arno Pro Smbd" panose="02020702050506020403" pitchFamily="18" charset="0"/>
              </a:rPr>
              <a:t>CNES	</a:t>
            </a:r>
            <a:endParaRPr lang="fr-FR" sz="2000" dirty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r>
              <a:rPr lang="fr-FR" sz="2000" b="1" u="sng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Other</a:t>
            </a:r>
            <a:r>
              <a:rPr lang="fr-FR" sz="2000" b="1" u="sng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and future  </a:t>
            </a:r>
            <a:r>
              <a:rPr lang="fr-FR" sz="2000" b="1" u="sng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partners</a:t>
            </a:r>
            <a:endParaRPr lang="fr-FR" sz="2000" b="1" u="sng" dirty="0" smtClean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Aerospace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Valley</a:t>
            </a:r>
            <a:endParaRPr lang="fr-FR" dirty="0" smtClean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Industrial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partners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: Airbus DS, TAS,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SMEs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( EREMS,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MecanoID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,..),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Telespazio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, CLS..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IRT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RTRA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Other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no Pro Smbd" panose="02020702050506020403" pitchFamily="18" charset="0"/>
              </a:rPr>
              <a:t>laboratories</a:t>
            </a:r>
            <a:r>
              <a:rPr lang="fr-FR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 (IRIT, ICA, CESBIO, LEGOS, CNRM,</a:t>
            </a:r>
            <a:r>
              <a:rPr lang="is-IS" dirty="0" smtClean="0">
                <a:solidFill>
                  <a:schemeClr val="bg1"/>
                </a:solidFill>
                <a:latin typeface="Arno Pro Smbd" panose="02020702050506020403" pitchFamily="18" charset="0"/>
              </a:rPr>
              <a:t>…)</a:t>
            </a:r>
            <a:endParaRPr lang="fr-FR" dirty="0" smtClean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endParaRPr lang="fr-FR" dirty="0">
              <a:solidFill>
                <a:schemeClr val="bg1"/>
              </a:solidFill>
              <a:latin typeface="Arno Pro Smbd" panose="02020702050506020403" pitchFamily="18" charset="0"/>
            </a:endParaRPr>
          </a:p>
          <a:p>
            <a:endParaRPr lang="fr-FR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00" y="116632"/>
            <a:ext cx="617400" cy="8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6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FFFF00"/>
                </a:solidFill>
              </a:rPr>
              <a:t>CSUT: National </a:t>
            </a:r>
            <a:r>
              <a:rPr lang="fr-FR" sz="3200" dirty="0" err="1" smtClean="0">
                <a:solidFill>
                  <a:srgbClr val="FFFF00"/>
                </a:solidFill>
              </a:rPr>
              <a:t>cooperation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9512" y="1196752"/>
            <a:ext cx="8496276" cy="533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dirty="0" smtClean="0">
                <a:solidFill>
                  <a:schemeClr val="bg1"/>
                </a:solidFill>
              </a:rPr>
              <a:t>Network of </a:t>
            </a:r>
            <a:r>
              <a:rPr lang="fr-FR" sz="2400" b="1" dirty="0" err="1" smtClean="0">
                <a:solidFill>
                  <a:schemeClr val="bg1"/>
                </a:solidFill>
              </a:rPr>
              <a:t>existing</a:t>
            </a:r>
            <a:r>
              <a:rPr lang="fr-FR" sz="2400" b="1" dirty="0" smtClean="0">
                <a:solidFill>
                  <a:schemeClr val="bg1"/>
                </a:solidFill>
              </a:rPr>
              <a:t> and </a:t>
            </a:r>
            <a:r>
              <a:rPr lang="fr-FR" sz="2400" b="1" dirty="0" err="1" smtClean="0">
                <a:solidFill>
                  <a:schemeClr val="bg1"/>
                </a:solidFill>
              </a:rPr>
              <a:t>planned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Student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Space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Centers</a:t>
            </a:r>
            <a:r>
              <a:rPr lang="fr-FR" sz="2400" b="1" dirty="0" smtClean="0">
                <a:solidFill>
                  <a:schemeClr val="bg1"/>
                </a:solidFill>
              </a:rPr>
              <a:t> and joint </a:t>
            </a:r>
            <a:r>
              <a:rPr lang="fr-FR" sz="2400" b="1" dirty="0" err="1" smtClean="0">
                <a:solidFill>
                  <a:schemeClr val="bg1"/>
                </a:solidFill>
              </a:rPr>
              <a:t>projects</a:t>
            </a:r>
            <a:endParaRPr lang="fr-FR" sz="24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400" u="sng" dirty="0" err="1" smtClean="0">
                <a:solidFill>
                  <a:schemeClr val="bg1"/>
                </a:solidFill>
              </a:rPr>
              <a:t>University</a:t>
            </a:r>
            <a:r>
              <a:rPr lang="fr-FR" sz="2400" u="sng" dirty="0" smtClean="0">
                <a:solidFill>
                  <a:schemeClr val="bg1"/>
                </a:solidFill>
              </a:rPr>
              <a:t> of Montpellier</a:t>
            </a:r>
            <a:r>
              <a:rPr lang="fr-FR" sz="2400" dirty="0" smtClean="0">
                <a:solidFill>
                  <a:schemeClr val="bg1"/>
                </a:solidFill>
              </a:rPr>
              <a:t>: CSUM/ Van Allen </a:t>
            </a:r>
            <a:r>
              <a:rPr lang="fr-FR" sz="2400" dirty="0" err="1" smtClean="0">
                <a:solidFill>
                  <a:schemeClr val="bg1"/>
                </a:solidFill>
              </a:rPr>
              <a:t>Foundation</a:t>
            </a:r>
            <a:r>
              <a:rPr lang="fr-FR" sz="2400" dirty="0" smtClean="0">
                <a:solidFill>
                  <a:schemeClr val="bg1"/>
                </a:solidFill>
              </a:rPr>
              <a:t>; First nano satellite </a:t>
            </a:r>
            <a:r>
              <a:rPr lang="fr-FR" sz="2400" dirty="0" err="1" smtClean="0">
                <a:solidFill>
                  <a:schemeClr val="bg1"/>
                </a:solidFill>
              </a:rPr>
              <a:t>from</a:t>
            </a:r>
            <a:r>
              <a:rPr lang="fr-FR" sz="2400" dirty="0" smtClean="0">
                <a:solidFill>
                  <a:schemeClr val="bg1"/>
                </a:solidFill>
              </a:rPr>
              <a:t> a French </a:t>
            </a:r>
            <a:r>
              <a:rPr lang="fr-FR" sz="2400" dirty="0" err="1" smtClean="0">
                <a:solidFill>
                  <a:schemeClr val="bg1"/>
                </a:solidFill>
              </a:rPr>
              <a:t>University</a:t>
            </a:r>
            <a:r>
              <a:rPr lang="fr-FR" sz="2400" dirty="0" smtClean="0">
                <a:solidFill>
                  <a:schemeClr val="bg1"/>
                </a:solidFill>
              </a:rPr>
              <a:t>. </a:t>
            </a:r>
            <a:r>
              <a:rPr lang="fr-FR" sz="2400" dirty="0" err="1" smtClean="0">
                <a:solidFill>
                  <a:schemeClr val="bg1"/>
                </a:solidFill>
              </a:rPr>
              <a:t>Cooperation</a:t>
            </a:r>
            <a:r>
              <a:rPr lang="fr-FR" sz="2400" dirty="0" smtClean="0">
                <a:solidFill>
                  <a:schemeClr val="bg1"/>
                </a:solidFill>
              </a:rPr>
              <a:t> on </a:t>
            </a:r>
            <a:r>
              <a:rPr lang="fr-FR" sz="2400" dirty="0" err="1" smtClean="0">
                <a:solidFill>
                  <a:schemeClr val="bg1"/>
                </a:solidFill>
              </a:rPr>
              <a:t>existing</a:t>
            </a:r>
            <a:r>
              <a:rPr lang="fr-FR" sz="2400" dirty="0" smtClean="0">
                <a:solidFill>
                  <a:schemeClr val="bg1"/>
                </a:solidFill>
              </a:rPr>
              <a:t> and future </a:t>
            </a:r>
            <a:r>
              <a:rPr lang="fr-FR" sz="2400" dirty="0" err="1" smtClean="0">
                <a:solidFill>
                  <a:schemeClr val="bg1"/>
                </a:solidFill>
              </a:rPr>
              <a:t>projects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endParaRPr lang="fr-FR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400" u="sng" dirty="0" smtClean="0">
                <a:solidFill>
                  <a:schemeClr val="bg1"/>
                </a:solidFill>
              </a:rPr>
              <a:t>Paris</a:t>
            </a:r>
          </a:p>
          <a:p>
            <a:pPr marL="742950" lvl="1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Saclay, Ecole Polytechnique </a:t>
            </a:r>
            <a:r>
              <a:rPr lang="fr-FR" sz="2400" dirty="0" err="1" smtClean="0">
                <a:solidFill>
                  <a:schemeClr val="bg1"/>
                </a:solidFill>
              </a:rPr>
              <a:t>Student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Space</a:t>
            </a:r>
            <a:r>
              <a:rPr lang="fr-FR" sz="2400" dirty="0" smtClean="0">
                <a:solidFill>
                  <a:schemeClr val="bg1"/>
                </a:solidFill>
              </a:rPr>
              <a:t> Center: </a:t>
            </a:r>
            <a:r>
              <a:rPr lang="fr-FR" sz="2400" dirty="0" err="1" smtClean="0">
                <a:solidFill>
                  <a:schemeClr val="bg1"/>
                </a:solidFill>
              </a:rPr>
              <a:t>Xcubesat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400" dirty="0" err="1" smtClean="0">
                <a:solidFill>
                  <a:schemeClr val="bg1"/>
                </a:solidFill>
              </a:rPr>
              <a:t>University</a:t>
            </a:r>
            <a:r>
              <a:rPr lang="fr-FR" sz="2400" dirty="0" smtClean="0">
                <a:solidFill>
                  <a:schemeClr val="bg1"/>
                </a:solidFill>
              </a:rPr>
              <a:t> of Paris Diderot: IGOSAT </a:t>
            </a:r>
            <a:r>
              <a:rPr lang="fr-FR" sz="2400" dirty="0" err="1" smtClean="0">
                <a:solidFill>
                  <a:schemeClr val="bg1"/>
                </a:solidFill>
              </a:rPr>
              <a:t>project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buFont typeface="Arial" pitchFamily="34" charset="0"/>
              <a:buChar char="•"/>
            </a:pPr>
            <a:endParaRPr lang="fr-FR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400" u="sng" dirty="0" smtClean="0">
                <a:solidFill>
                  <a:schemeClr val="bg1"/>
                </a:solidFill>
              </a:rPr>
              <a:t>Grenoble:</a:t>
            </a:r>
            <a:r>
              <a:rPr lang="fr-FR" sz="2400" dirty="0" smtClean="0">
                <a:solidFill>
                  <a:schemeClr val="bg1"/>
                </a:solidFill>
              </a:rPr>
              <a:t> CSUG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endParaRPr lang="fr-FR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fr-FR" sz="2400" dirty="0" err="1" smtClean="0">
                <a:solidFill>
                  <a:schemeClr val="bg1"/>
                </a:solidFill>
              </a:rPr>
              <a:t>Cooperation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</a:rPr>
              <a:t>in the frame of PERSEUS Programme</a:t>
            </a:r>
          </a:p>
          <a:p>
            <a:pPr>
              <a:lnSpc>
                <a:spcPct val="90000"/>
              </a:lnSpc>
            </a:pPr>
            <a:endParaRPr lang="fr-FR" sz="2400" u="sng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16632"/>
            <a:ext cx="617400" cy="8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46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r-FR" sz="3200" dirty="0" smtClean="0">
                <a:solidFill>
                  <a:srgbClr val="FFFF00"/>
                </a:solidFill>
              </a:rPr>
              <a:t>CSUT: International </a:t>
            </a:r>
            <a:r>
              <a:rPr lang="fr-FR" sz="3200" dirty="0" err="1" smtClean="0">
                <a:solidFill>
                  <a:srgbClr val="FFFF00"/>
                </a:solidFill>
              </a:rPr>
              <a:t>cooperation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1124744"/>
            <a:ext cx="83295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400" b="1" dirty="0" err="1" smtClean="0">
                <a:solidFill>
                  <a:schemeClr val="bg1"/>
                </a:solidFill>
              </a:rPr>
              <a:t>European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cooperation</a:t>
            </a:r>
            <a:endParaRPr lang="fr-FR" sz="2400" b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err="1" smtClean="0">
                <a:solidFill>
                  <a:schemeClr val="bg1"/>
                </a:solidFill>
              </a:rPr>
              <a:t>Opportunity</a:t>
            </a:r>
            <a:r>
              <a:rPr lang="fr-FR" sz="2400" dirty="0" smtClean="0">
                <a:solidFill>
                  <a:schemeClr val="bg1"/>
                </a:solidFill>
              </a:rPr>
              <a:t> of </a:t>
            </a:r>
            <a:r>
              <a:rPr lang="fr-FR" sz="2400" dirty="0" err="1" smtClean="0">
                <a:solidFill>
                  <a:schemeClr val="bg1"/>
                </a:solidFill>
              </a:rPr>
              <a:t>partners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from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European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Space</a:t>
            </a:r>
            <a:r>
              <a:rPr lang="fr-FR" sz="2400" dirty="0" smtClean="0">
                <a:solidFill>
                  <a:schemeClr val="bg1"/>
                </a:solidFill>
              </a:rPr>
              <a:t> Master, ECATA and PEGASUS Network, </a:t>
            </a:r>
            <a:r>
              <a:rPr lang="fr-FR" sz="2400" dirty="0" err="1" smtClean="0">
                <a:solidFill>
                  <a:schemeClr val="bg1"/>
                </a:solidFill>
              </a:rPr>
              <a:t>other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German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Italian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partners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err="1" smtClean="0">
                <a:solidFill>
                  <a:schemeClr val="bg1"/>
                </a:solidFill>
              </a:rPr>
              <a:t>Switzerland</a:t>
            </a:r>
            <a:r>
              <a:rPr lang="fr-FR" sz="2400" dirty="0" smtClean="0">
                <a:solidFill>
                  <a:schemeClr val="bg1"/>
                </a:solidFill>
              </a:rPr>
              <a:t>: EPFL, ETHZ</a:t>
            </a:r>
          </a:p>
          <a:p>
            <a:pPr lvl="1"/>
            <a:endParaRPr lang="fr-FR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400" b="1" dirty="0" err="1" smtClean="0">
                <a:solidFill>
                  <a:schemeClr val="bg1"/>
                </a:solidFill>
              </a:rPr>
              <a:t>Examples</a:t>
            </a:r>
            <a:r>
              <a:rPr lang="fr-FR" sz="2400" b="1" dirty="0" smtClean="0">
                <a:solidFill>
                  <a:schemeClr val="bg1"/>
                </a:solidFill>
              </a:rPr>
              <a:t> of </a:t>
            </a:r>
            <a:r>
              <a:rPr lang="fr-FR" sz="2400" b="1" dirty="0" err="1" smtClean="0">
                <a:solidFill>
                  <a:schemeClr val="bg1"/>
                </a:solidFill>
              </a:rPr>
              <a:t>existing</a:t>
            </a:r>
            <a:r>
              <a:rPr lang="fr-FR" sz="2400" b="1" dirty="0" smtClean="0">
                <a:solidFill>
                  <a:schemeClr val="bg1"/>
                </a:solidFill>
              </a:rPr>
              <a:t> international </a:t>
            </a:r>
            <a:r>
              <a:rPr lang="fr-FR" sz="2400" b="1" dirty="0" err="1" smtClean="0">
                <a:solidFill>
                  <a:schemeClr val="bg1"/>
                </a:solidFill>
              </a:rPr>
              <a:t>cooperation</a:t>
            </a:r>
            <a:endParaRPr lang="fr-FR" sz="2400" b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err="1" smtClean="0">
                <a:solidFill>
                  <a:schemeClr val="bg1"/>
                </a:solidFill>
              </a:rPr>
              <a:t>Japan</a:t>
            </a:r>
            <a:r>
              <a:rPr lang="fr-FR" sz="2400" dirty="0" smtClean="0">
                <a:solidFill>
                  <a:schemeClr val="bg1"/>
                </a:solidFill>
              </a:rPr>
              <a:t>: Kyushu for micro « </a:t>
            </a:r>
            <a:r>
              <a:rPr lang="fr-FR" sz="2400" dirty="0" err="1" smtClean="0">
                <a:solidFill>
                  <a:schemeClr val="bg1"/>
                </a:solidFill>
              </a:rPr>
              <a:t>space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shuttles</a:t>
            </a:r>
            <a:r>
              <a:rPr lang="fr-FR" sz="2400" dirty="0" smtClean="0">
                <a:solidFill>
                  <a:schemeClr val="bg1"/>
                </a:solidFill>
              </a:rPr>
              <a:t> » </a:t>
            </a:r>
            <a:r>
              <a:rPr lang="fr-FR" sz="2400" dirty="0" err="1" smtClean="0">
                <a:solidFill>
                  <a:schemeClr val="bg1"/>
                </a:solidFill>
              </a:rPr>
              <a:t>demonstrators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err="1" smtClean="0">
                <a:solidFill>
                  <a:schemeClr val="bg1"/>
                </a:solidFill>
              </a:rPr>
              <a:t>Russia</a:t>
            </a:r>
            <a:r>
              <a:rPr lang="fr-FR" sz="2400" dirty="0" smtClean="0">
                <a:solidFill>
                  <a:schemeClr val="bg1"/>
                </a:solidFill>
              </a:rPr>
              <a:t>: Samara, </a:t>
            </a:r>
            <a:r>
              <a:rPr lang="fr-FR" sz="2400" dirty="0" smtClean="0">
                <a:solidFill>
                  <a:schemeClr val="bg1"/>
                </a:solidFill>
              </a:rPr>
              <a:t>Moscou (</a:t>
            </a:r>
            <a:r>
              <a:rPr lang="fr-FR" sz="2400" dirty="0" err="1" smtClean="0">
                <a:solidFill>
                  <a:schemeClr val="bg1"/>
                </a:solidFill>
              </a:rPr>
              <a:t>Bauman</a:t>
            </a:r>
            <a:r>
              <a:rPr lang="fr-FR" sz="2400" dirty="0" smtClean="0">
                <a:solidFill>
                  <a:schemeClr val="bg1"/>
                </a:solidFill>
              </a:rPr>
              <a:t>)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USA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MIT: </a:t>
            </a:r>
            <a:r>
              <a:rPr lang="fr-FR" sz="2400" dirty="0" err="1" smtClean="0">
                <a:solidFill>
                  <a:schemeClr val="bg1"/>
                </a:solidFill>
              </a:rPr>
              <a:t>existing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cooperation</a:t>
            </a:r>
            <a:r>
              <a:rPr lang="fr-FR" sz="2400" dirty="0" smtClean="0">
                <a:solidFill>
                  <a:schemeClr val="bg1"/>
                </a:solidFill>
              </a:rPr>
              <a:t> on GNC and use of Cayenne </a:t>
            </a:r>
            <a:r>
              <a:rPr lang="fr-FR" sz="2400" dirty="0" err="1" smtClean="0">
                <a:solidFill>
                  <a:schemeClr val="bg1"/>
                </a:solidFill>
              </a:rPr>
              <a:t>ground</a:t>
            </a:r>
            <a:r>
              <a:rPr lang="fr-FR" sz="2400" dirty="0" smtClean="0">
                <a:solidFill>
                  <a:schemeClr val="bg1"/>
                </a:solidFill>
              </a:rPr>
              <a:t> station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NASA/JPL/Caltech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00" y="0"/>
            <a:ext cx="617400" cy="8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32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FF00"/>
                </a:solidFill>
              </a:rPr>
              <a:t>Conclusion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1052736"/>
            <a:ext cx="8636642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CSUT: </a:t>
            </a:r>
            <a:r>
              <a:rPr lang="fr-FR" sz="2400" b="1" dirty="0" err="1" smtClean="0">
                <a:solidFill>
                  <a:schemeClr val="bg1"/>
                </a:solidFill>
              </a:rPr>
              <a:t>better</a:t>
            </a:r>
            <a:r>
              <a:rPr lang="fr-FR" sz="2400" b="1" dirty="0" smtClean="0">
                <a:solidFill>
                  <a:schemeClr val="bg1"/>
                </a:solidFill>
              </a:rPr>
              <a:t> coordination  of </a:t>
            </a:r>
            <a:r>
              <a:rPr lang="fr-FR" sz="2400" b="1" dirty="0" err="1" smtClean="0">
                <a:solidFill>
                  <a:schemeClr val="bg1"/>
                </a:solidFill>
              </a:rPr>
              <a:t>universities</a:t>
            </a:r>
            <a:r>
              <a:rPr lang="fr-FR" sz="2400" b="1" dirty="0" smtClean="0">
                <a:solidFill>
                  <a:schemeClr val="bg1"/>
                </a:solidFill>
              </a:rPr>
              <a:t> and </a:t>
            </a:r>
            <a:r>
              <a:rPr lang="fr-FR" sz="2400" b="1" dirty="0" err="1" smtClean="0">
                <a:solidFill>
                  <a:schemeClr val="bg1"/>
                </a:solidFill>
              </a:rPr>
              <a:t>laboratories</a:t>
            </a:r>
            <a:r>
              <a:rPr lang="fr-FR" sz="2400" b="1" dirty="0" smtClean="0">
                <a:solidFill>
                  <a:schemeClr val="bg1"/>
                </a:solidFill>
              </a:rPr>
              <a:t> « nano </a:t>
            </a:r>
            <a:r>
              <a:rPr lang="fr-FR" sz="2400" b="1" dirty="0" err="1" smtClean="0">
                <a:solidFill>
                  <a:schemeClr val="bg1"/>
                </a:solidFill>
              </a:rPr>
              <a:t>space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systems</a:t>
            </a:r>
            <a:r>
              <a:rPr lang="fr-FR" sz="2400" b="1" dirty="0" smtClean="0">
                <a:solidFill>
                  <a:schemeClr val="bg1"/>
                </a:solidFill>
              </a:rPr>
              <a:t> » </a:t>
            </a:r>
            <a:r>
              <a:rPr lang="fr-FR" sz="2400" b="1" dirty="0" err="1" smtClean="0">
                <a:solidFill>
                  <a:schemeClr val="bg1"/>
                </a:solidFill>
              </a:rPr>
              <a:t>research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activities</a:t>
            </a:r>
            <a:r>
              <a:rPr lang="fr-FR" sz="2400" b="1" dirty="0" smtClean="0">
                <a:solidFill>
                  <a:schemeClr val="bg1"/>
                </a:solidFill>
              </a:rPr>
              <a:t> and </a:t>
            </a:r>
            <a:r>
              <a:rPr lang="fr-FR" sz="2400" b="1" dirty="0" err="1" smtClean="0">
                <a:solidFill>
                  <a:schemeClr val="bg1"/>
                </a:solidFill>
              </a:rPr>
              <a:t>projects</a:t>
            </a:r>
            <a:r>
              <a:rPr lang="fr-FR" sz="2400" b="1" dirty="0" smtClean="0">
                <a:solidFill>
                  <a:schemeClr val="bg1"/>
                </a:solidFill>
              </a:rPr>
              <a:t> in Toulouse area</a:t>
            </a:r>
            <a:endParaRPr lang="fr-FR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20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solidFill>
                  <a:schemeClr val="bg1"/>
                </a:solidFill>
              </a:rPr>
              <a:t>Better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efficiency</a:t>
            </a:r>
            <a:r>
              <a:rPr lang="fr-FR" sz="2000" dirty="0" smtClean="0">
                <a:solidFill>
                  <a:schemeClr val="bg1"/>
                </a:solidFill>
              </a:rPr>
              <a:t> for collaborative </a:t>
            </a:r>
            <a:r>
              <a:rPr lang="fr-FR" sz="2000" dirty="0" err="1" smtClean="0">
                <a:solidFill>
                  <a:schemeClr val="bg1"/>
                </a:solidFill>
              </a:rPr>
              <a:t>projects</a:t>
            </a:r>
            <a:r>
              <a:rPr lang="fr-FR" sz="2000" dirty="0" smtClean="0">
                <a:solidFill>
                  <a:schemeClr val="bg1"/>
                </a:solidFill>
              </a:rPr>
              <a:t> of nano </a:t>
            </a:r>
            <a:r>
              <a:rPr lang="fr-FR" sz="2000" dirty="0" err="1" smtClean="0">
                <a:solidFill>
                  <a:schemeClr val="bg1"/>
                </a:solidFill>
              </a:rPr>
              <a:t>space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systems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solidFill>
                  <a:schemeClr val="bg1"/>
                </a:solidFill>
              </a:rPr>
              <a:t>Optimization</a:t>
            </a:r>
            <a:r>
              <a:rPr lang="fr-FR" sz="2000" dirty="0" smtClean="0">
                <a:solidFill>
                  <a:schemeClr val="bg1"/>
                </a:solidFill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</a:rPr>
              <a:t>integration</a:t>
            </a:r>
            <a:r>
              <a:rPr lang="fr-FR" sz="2000" dirty="0" smtClean="0">
                <a:solidFill>
                  <a:schemeClr val="bg1"/>
                </a:solidFill>
              </a:rPr>
              <a:t> and test </a:t>
            </a:r>
            <a:r>
              <a:rPr lang="fr-FR" sz="2000" dirty="0" err="1" smtClean="0">
                <a:solidFill>
                  <a:schemeClr val="bg1"/>
                </a:solidFill>
              </a:rPr>
              <a:t>facilities</a:t>
            </a:r>
            <a:r>
              <a:rPr lang="fr-FR" sz="2000" dirty="0" smtClean="0">
                <a:solidFill>
                  <a:schemeClr val="bg1"/>
                </a:solidFill>
              </a:rPr>
              <a:t> and system engineering and design </a:t>
            </a:r>
            <a:r>
              <a:rPr lang="fr-FR" sz="2000" dirty="0" err="1" smtClean="0">
                <a:solidFill>
                  <a:schemeClr val="bg1"/>
                </a:solidFill>
              </a:rPr>
              <a:t>methods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solidFill>
                  <a:schemeClr val="bg1"/>
                </a:solidFill>
              </a:rPr>
              <a:t>Need</a:t>
            </a:r>
            <a:r>
              <a:rPr lang="fr-FR" sz="2000" dirty="0" smtClean="0">
                <a:solidFill>
                  <a:schemeClr val="bg1"/>
                </a:solidFill>
              </a:rPr>
              <a:t> for national and international </a:t>
            </a:r>
            <a:r>
              <a:rPr lang="fr-FR" sz="2000" dirty="0" err="1" smtClean="0">
                <a:solidFill>
                  <a:schemeClr val="bg1"/>
                </a:solidFill>
              </a:rPr>
              <a:t>cooperation</a:t>
            </a:r>
            <a:r>
              <a:rPr lang="fr-FR" sz="2000" dirty="0" smtClean="0">
                <a:solidFill>
                  <a:schemeClr val="bg1"/>
                </a:solidFill>
              </a:rPr>
              <a:t> and </a:t>
            </a:r>
            <a:r>
              <a:rPr lang="fr-FR" sz="2000" dirty="0" err="1" smtClean="0">
                <a:solidFill>
                  <a:schemeClr val="bg1"/>
                </a:solidFill>
              </a:rPr>
              <a:t>development</a:t>
            </a:r>
            <a:r>
              <a:rPr lang="fr-FR" sz="2000" dirty="0" smtClean="0">
                <a:solidFill>
                  <a:schemeClr val="bg1"/>
                </a:solidFill>
              </a:rPr>
              <a:t> of  « </a:t>
            </a:r>
            <a:r>
              <a:rPr lang="fr-FR" sz="2000" dirty="0" err="1" smtClean="0">
                <a:solidFill>
                  <a:schemeClr val="bg1"/>
                </a:solidFill>
              </a:rPr>
              <a:t>Space</a:t>
            </a:r>
            <a:r>
              <a:rPr lang="fr-FR" sz="2000" dirty="0" smtClean="0">
                <a:solidFill>
                  <a:schemeClr val="bg1"/>
                </a:solidFill>
              </a:rPr>
              <a:t> » networks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solidFill>
                  <a:schemeClr val="bg1"/>
                </a:solidFill>
              </a:rPr>
              <a:t>Opportunities</a:t>
            </a:r>
            <a:r>
              <a:rPr lang="fr-FR" sz="2000" dirty="0" smtClean="0">
                <a:solidFill>
                  <a:schemeClr val="bg1"/>
                </a:solidFill>
              </a:rPr>
              <a:t> for innovation and joint </a:t>
            </a:r>
            <a:r>
              <a:rPr lang="fr-FR" sz="2000" dirty="0" err="1" smtClean="0">
                <a:solidFill>
                  <a:schemeClr val="bg1"/>
                </a:solidFill>
              </a:rPr>
              <a:t>developments</a:t>
            </a:r>
            <a:r>
              <a:rPr lang="fr-FR" sz="2000" dirty="0" smtClean="0">
                <a:solidFill>
                  <a:schemeClr val="bg1"/>
                </a:solidFill>
              </a:rPr>
              <a:t> for science and </a:t>
            </a:r>
            <a:r>
              <a:rPr lang="fr-FR" sz="2000" dirty="0" err="1" smtClean="0">
                <a:solidFill>
                  <a:schemeClr val="bg1"/>
                </a:solidFill>
              </a:rPr>
              <a:t>technology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bg1"/>
                </a:solidFill>
              </a:rPr>
              <a:t>Support to </a:t>
            </a:r>
            <a:r>
              <a:rPr lang="fr-FR" sz="2000" dirty="0" err="1" smtClean="0">
                <a:solidFill>
                  <a:schemeClr val="bg1"/>
                </a:solidFill>
              </a:rPr>
              <a:t>development</a:t>
            </a:r>
            <a:r>
              <a:rPr lang="fr-FR" sz="2000" dirty="0" smtClean="0">
                <a:solidFill>
                  <a:schemeClr val="bg1"/>
                </a:solidFill>
              </a:rPr>
              <a:t> of start-ups in the </a:t>
            </a:r>
            <a:r>
              <a:rPr lang="fr-FR" sz="2000" dirty="0" err="1" smtClean="0">
                <a:solidFill>
                  <a:schemeClr val="bg1"/>
                </a:solidFill>
              </a:rPr>
              <a:t>field</a:t>
            </a:r>
            <a:r>
              <a:rPr lang="fr-FR" sz="2000" dirty="0" smtClean="0">
                <a:solidFill>
                  <a:schemeClr val="bg1"/>
                </a:solidFill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</a:rPr>
              <a:t>space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systems</a:t>
            </a:r>
            <a:r>
              <a:rPr lang="fr-FR" sz="2000" dirty="0" smtClean="0">
                <a:solidFill>
                  <a:schemeClr val="bg1"/>
                </a:solidFill>
              </a:rPr>
              <a:t> and applications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pPr algn="ctr"/>
            <a:r>
              <a:rPr lang="fr-FR" sz="2400" b="1" dirty="0" err="1" smtClean="0">
                <a:solidFill>
                  <a:schemeClr val="bg1"/>
                </a:solidFill>
              </a:rPr>
              <a:t>Next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step</a:t>
            </a:r>
            <a:r>
              <a:rPr lang="fr-FR" sz="2400" b="1" dirty="0" smtClean="0">
                <a:solidFill>
                  <a:schemeClr val="bg1"/>
                </a:solidFill>
              </a:rPr>
              <a:t>: end of </a:t>
            </a:r>
            <a:r>
              <a:rPr lang="fr-FR" sz="2400" b="1" dirty="0" err="1">
                <a:solidFill>
                  <a:schemeClr val="bg1"/>
                </a:solidFill>
              </a:rPr>
              <a:t>J</a:t>
            </a:r>
            <a:r>
              <a:rPr lang="fr-FR" sz="2400" b="1" dirty="0" err="1" smtClean="0">
                <a:solidFill>
                  <a:schemeClr val="bg1"/>
                </a:solidFill>
              </a:rPr>
              <a:t>une</a:t>
            </a:r>
            <a:r>
              <a:rPr lang="fr-FR" sz="2400" b="1" dirty="0" smtClean="0">
                <a:solidFill>
                  <a:schemeClr val="bg1"/>
                </a:solidFill>
              </a:rPr>
              <a:t> 2016 </a:t>
            </a:r>
            <a:r>
              <a:rPr lang="fr-FR" sz="2400" b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First </a:t>
            </a:r>
            <a:r>
              <a:rPr lang="fr-FR" sz="2400" b="1" dirty="0" err="1" smtClean="0">
                <a:solidFill>
                  <a:schemeClr val="bg1"/>
                </a:solidFill>
              </a:rPr>
              <a:t>event</a:t>
            </a:r>
            <a:r>
              <a:rPr lang="fr-FR" sz="2400" b="1" dirty="0" smtClean="0">
                <a:solidFill>
                  <a:schemeClr val="bg1"/>
                </a:solidFill>
              </a:rPr>
              <a:t>: end of 2016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617400" cy="83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22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ISAE-SUPAERO </a:t>
            </a:r>
            <a:r>
              <a:rPr lang="fr-FR" sz="2800" dirty="0" err="1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Space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 </a:t>
            </a:r>
            <a:r>
              <a:rPr lang="fr-FR" sz="2800" dirty="0" err="1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Activities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27" y="1600201"/>
            <a:ext cx="6563145" cy="4525963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Education Programmes </a:t>
            </a:r>
            <a:endParaRPr lang="fr-FR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Engineering formation (25% of 3rd </a:t>
            </a:r>
            <a:r>
              <a:rPr lang="fr-FR" sz="1800" dirty="0" err="1">
                <a:solidFill>
                  <a:srgbClr val="FFFFFF"/>
                </a:solidFill>
              </a:rPr>
              <a:t>year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students</a:t>
            </a:r>
            <a:r>
              <a:rPr lang="fr-FR" sz="1800" dirty="0">
                <a:solidFill>
                  <a:srgbClr val="FFFFFF"/>
                </a:solidFill>
              </a:rPr>
              <a:t> in </a:t>
            </a:r>
            <a:r>
              <a:rPr lang="fr-FR" sz="1800" dirty="0" err="1">
                <a:solidFill>
                  <a:srgbClr val="FFFFFF"/>
                </a:solidFill>
              </a:rPr>
              <a:t>space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domain</a:t>
            </a:r>
            <a:r>
              <a:rPr lang="fr-FR" sz="1800" dirty="0" smtClean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 smtClean="0">
                <a:solidFill>
                  <a:srgbClr val="FFFFFF"/>
                </a:solidFill>
              </a:rPr>
              <a:t>Master’s</a:t>
            </a:r>
            <a:r>
              <a:rPr lang="fr-FR" sz="1800" dirty="0" smtClean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degrees</a:t>
            </a:r>
            <a:r>
              <a:rPr lang="fr-FR" sz="1800" dirty="0">
                <a:solidFill>
                  <a:srgbClr val="FFFFFF"/>
                </a:solidFill>
              </a:rPr>
              <a:t> (</a:t>
            </a:r>
            <a:r>
              <a:rPr lang="fr-FR" sz="1800" dirty="0" err="1">
                <a:solidFill>
                  <a:srgbClr val="FFFFFF"/>
                </a:solidFill>
              </a:rPr>
              <a:t>e.g</a:t>
            </a:r>
            <a:r>
              <a:rPr lang="fr-FR" sz="1800" dirty="0">
                <a:solidFill>
                  <a:srgbClr val="FFFFFF"/>
                </a:solidFill>
              </a:rPr>
              <a:t>. ASEP in collaboration </a:t>
            </a:r>
            <a:r>
              <a:rPr lang="fr-FR" sz="1800" dirty="0" err="1">
                <a:solidFill>
                  <a:srgbClr val="FFFFFF"/>
                </a:solidFill>
              </a:rPr>
              <a:t>with</a:t>
            </a:r>
            <a:r>
              <a:rPr lang="fr-FR" sz="1800" dirty="0">
                <a:solidFill>
                  <a:srgbClr val="FFFFFF"/>
                </a:solidFill>
              </a:rPr>
              <a:t> UPS</a:t>
            </a:r>
            <a:r>
              <a:rPr lang="fr-FR" sz="1800" dirty="0" smtClean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 smtClean="0">
                <a:solidFill>
                  <a:srgbClr val="FFFFFF"/>
                </a:solidFill>
              </a:rPr>
              <a:t>PhDs</a:t>
            </a:r>
            <a:endParaRPr lang="fr-FR" sz="1800" dirty="0" smtClean="0">
              <a:solidFill>
                <a:srgbClr val="FFFFFF"/>
              </a:solidFill>
            </a:endParaRPr>
          </a:p>
          <a:p>
            <a:pPr marL="0" indent="0"/>
            <a:endParaRPr lang="fr-FR" sz="1800" dirty="0" smtClean="0"/>
          </a:p>
          <a:p>
            <a:r>
              <a:rPr lang="fr-FR" b="1" dirty="0" err="1">
                <a:solidFill>
                  <a:srgbClr val="FFFF00"/>
                </a:solidFill>
              </a:rPr>
              <a:t>Student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Projects</a:t>
            </a:r>
            <a:endParaRPr lang="fr-FR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FFFFFF"/>
                </a:solidFill>
              </a:rPr>
              <a:t>Parabolic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flights</a:t>
            </a:r>
            <a:endParaRPr lang="fr-FR" sz="18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FFFFFF"/>
                </a:solidFill>
              </a:rPr>
              <a:t>Cansats</a:t>
            </a:r>
            <a:endParaRPr lang="fr-FR" sz="18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FFFFFF"/>
                </a:solidFill>
              </a:rPr>
              <a:t>Stratospheric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balloons</a:t>
            </a:r>
            <a:endParaRPr lang="fr-FR" sz="18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Micro </a:t>
            </a:r>
            <a:r>
              <a:rPr lang="fr-FR" sz="1800" dirty="0" err="1">
                <a:solidFill>
                  <a:srgbClr val="FFFFFF"/>
                </a:solidFill>
              </a:rPr>
              <a:t>launcher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activities</a:t>
            </a:r>
            <a:r>
              <a:rPr lang="fr-FR" sz="1800" dirty="0">
                <a:solidFill>
                  <a:srgbClr val="FFFFFF"/>
                </a:solidFill>
              </a:rPr>
              <a:t>: PERSEUS, </a:t>
            </a:r>
            <a:r>
              <a:rPr lang="fr-FR" sz="1800" dirty="0" err="1">
                <a:solidFill>
                  <a:srgbClr val="FFFFFF"/>
                </a:solidFill>
              </a:rPr>
              <a:t>Scube</a:t>
            </a:r>
            <a:endParaRPr lang="fr-FR" sz="18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Nano satellites: ENTRYSAT, NIMPH, SEIS Cube, JUMPSAT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dirty="0"/>
          </a:p>
        </p:txBody>
      </p:sp>
      <p:pic>
        <p:nvPicPr>
          <p:cNvPr id="5" name="Picture 2" descr="C:\Users\si10\Desktop\Projets étudiants logosISAE_fichiers\1176138_778884298846049_1813052535341323264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40768"/>
            <a:ext cx="1590003" cy="181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7" y="3284984"/>
            <a:ext cx="2734835" cy="149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41168"/>
            <a:ext cx="2006359" cy="133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3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6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27" y="1600201"/>
            <a:ext cx="6491137" cy="4525963"/>
          </a:xfrm>
        </p:spPr>
        <p:txBody>
          <a:bodyPr/>
          <a:lstStyle/>
          <a:p>
            <a:r>
              <a:rPr lang="fr-FR" b="1" dirty="0" err="1">
                <a:solidFill>
                  <a:srgbClr val="FFFF00"/>
                </a:solidFill>
              </a:rPr>
              <a:t>Some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Space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related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research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activities</a:t>
            </a:r>
            <a:endParaRPr lang="fr-FR" b="1" dirty="0">
              <a:solidFill>
                <a:srgbClr val="FFFF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Embedded </a:t>
            </a:r>
            <a:r>
              <a:rPr lang="fr-FR" sz="1800" dirty="0" err="1">
                <a:solidFill>
                  <a:srgbClr val="FFFFFF"/>
                </a:solidFill>
              </a:rPr>
              <a:t>systems</a:t>
            </a:r>
            <a:r>
              <a:rPr lang="fr-FR" sz="1800" dirty="0">
                <a:solidFill>
                  <a:srgbClr val="FFFFFF"/>
                </a:solidFill>
              </a:rPr>
              <a:t> and on-board software, GNC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System engineering, mission </a:t>
            </a:r>
            <a:r>
              <a:rPr lang="fr-FR" sz="1800" dirty="0" err="1">
                <a:solidFill>
                  <a:srgbClr val="FFFFFF"/>
                </a:solidFill>
              </a:rPr>
              <a:t>analysis</a:t>
            </a:r>
            <a:r>
              <a:rPr lang="fr-FR" sz="1800" dirty="0">
                <a:solidFill>
                  <a:srgbClr val="FFFFFF"/>
                </a:solidFill>
              </a:rPr>
              <a:t>, orbital </a:t>
            </a:r>
            <a:r>
              <a:rPr lang="fr-FR" sz="1800" dirty="0" err="1">
                <a:solidFill>
                  <a:srgbClr val="FFFFFF"/>
                </a:solidFill>
              </a:rPr>
              <a:t>dynamics</a:t>
            </a:r>
            <a:endParaRPr lang="fr-FR" sz="1800" dirty="0">
              <a:solidFill>
                <a:srgbClr val="FFFF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Advanced </a:t>
            </a:r>
            <a:r>
              <a:rPr lang="fr-FR" sz="1800" dirty="0" err="1">
                <a:solidFill>
                  <a:srgbClr val="FFFFFF"/>
                </a:solidFill>
              </a:rPr>
              <a:t>Space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Systems</a:t>
            </a:r>
            <a:r>
              <a:rPr lang="fr-FR" sz="1800" dirty="0">
                <a:solidFill>
                  <a:srgbClr val="FFFFFF"/>
                </a:solidFill>
              </a:rPr>
              <a:t> design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Active pixel  </a:t>
            </a:r>
            <a:r>
              <a:rPr lang="fr-FR" sz="1800" dirty="0" err="1">
                <a:solidFill>
                  <a:srgbClr val="FFFFFF"/>
                </a:solidFill>
              </a:rPr>
              <a:t>sensors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</a:p>
          <a:p>
            <a:pPr marL="0" indent="0"/>
            <a:r>
              <a:rPr lang="fr-FR" b="1" dirty="0" smtClean="0">
                <a:solidFill>
                  <a:srgbClr val="FFFF00"/>
                </a:solidFill>
              </a:rPr>
              <a:t>Tools</a:t>
            </a:r>
            <a:endParaRPr lang="fr-FR" b="1" dirty="0">
              <a:solidFill>
                <a:srgbClr val="FFFF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>
                <a:solidFill>
                  <a:srgbClr val="FFFFFF"/>
                </a:solidFill>
              </a:rPr>
              <a:t>Test </a:t>
            </a:r>
            <a:r>
              <a:rPr lang="fr-FR" sz="1800" dirty="0" err="1">
                <a:solidFill>
                  <a:srgbClr val="FFFFFF"/>
                </a:solidFill>
              </a:rPr>
              <a:t>facilities</a:t>
            </a:r>
            <a:r>
              <a:rPr lang="fr-FR" sz="1800" dirty="0">
                <a:solidFill>
                  <a:srgbClr val="FFFFFF"/>
                </a:solidFill>
              </a:rPr>
              <a:t> : TVAC, shaker (vibration </a:t>
            </a:r>
            <a:r>
              <a:rPr lang="fr-FR" sz="1800" dirty="0" err="1">
                <a:solidFill>
                  <a:srgbClr val="FFFFFF"/>
                </a:solidFill>
              </a:rPr>
              <a:t>testing</a:t>
            </a:r>
            <a:r>
              <a:rPr lang="fr-FR" sz="1800" dirty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err="1">
                <a:solidFill>
                  <a:srgbClr val="FFFFFF"/>
                </a:solidFill>
              </a:rPr>
              <a:t>Ground</a:t>
            </a:r>
            <a:r>
              <a:rPr lang="fr-FR" sz="1800" dirty="0">
                <a:solidFill>
                  <a:srgbClr val="FFFFFF"/>
                </a:solidFill>
              </a:rPr>
              <a:t> stations (UHF/VHF </a:t>
            </a:r>
            <a:r>
              <a:rPr lang="fr-FR" sz="1800" dirty="0" err="1">
                <a:solidFill>
                  <a:srgbClr val="FFFFFF"/>
                </a:solidFill>
              </a:rPr>
              <a:t>antenna</a:t>
            </a:r>
            <a:r>
              <a:rPr lang="fr-FR" sz="1800" dirty="0">
                <a:solidFill>
                  <a:srgbClr val="FFFFFF"/>
                </a:solidFill>
              </a:rPr>
              <a:t> on </a:t>
            </a:r>
            <a:r>
              <a:rPr lang="fr-FR" sz="1800" dirty="0" err="1">
                <a:solidFill>
                  <a:srgbClr val="FFFFFF"/>
                </a:solidFill>
              </a:rPr>
              <a:t>Supaéro</a:t>
            </a:r>
            <a:r>
              <a:rPr lang="fr-FR" sz="1800" dirty="0">
                <a:solidFill>
                  <a:srgbClr val="FFFFFF"/>
                </a:solidFill>
              </a:rPr>
              <a:t> campus, 2GHz </a:t>
            </a:r>
            <a:r>
              <a:rPr lang="fr-FR" sz="1800" dirty="0" err="1">
                <a:solidFill>
                  <a:srgbClr val="FFFFFF"/>
                </a:solidFill>
              </a:rPr>
              <a:t>antenna</a:t>
            </a:r>
            <a:r>
              <a:rPr lang="fr-FR" sz="1800" dirty="0">
                <a:solidFill>
                  <a:srgbClr val="FFFFFF"/>
                </a:solidFill>
              </a:rPr>
              <a:t> in Cayenne)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800" dirty="0" err="1">
                <a:solidFill>
                  <a:srgbClr val="FFFFFF"/>
                </a:solidFill>
              </a:rPr>
              <a:t>Specific</a:t>
            </a:r>
            <a:r>
              <a:rPr lang="fr-FR" sz="1800" dirty="0">
                <a:solidFill>
                  <a:srgbClr val="FFFFFF"/>
                </a:solidFill>
              </a:rPr>
              <a:t> software and </a:t>
            </a:r>
            <a:r>
              <a:rPr lang="fr-FR" sz="1800" dirty="0" err="1">
                <a:solidFill>
                  <a:srgbClr val="FFFFFF"/>
                </a:solidFill>
              </a:rPr>
              <a:t>simulators</a:t>
            </a:r>
            <a:r>
              <a:rPr lang="fr-FR" sz="1800" dirty="0">
                <a:solidFill>
                  <a:srgbClr val="FFFFFF"/>
                </a:solidFill>
              </a:rPr>
              <a:t> (flight </a:t>
            </a:r>
            <a:r>
              <a:rPr lang="fr-FR" sz="1800" dirty="0" err="1">
                <a:solidFill>
                  <a:srgbClr val="FFFFFF"/>
                </a:solidFill>
              </a:rPr>
              <a:t>dynamics</a:t>
            </a:r>
            <a:r>
              <a:rPr lang="fr-FR" sz="1800" dirty="0">
                <a:solidFill>
                  <a:srgbClr val="FFFFFF"/>
                </a:solidFill>
              </a:rPr>
              <a:t> </a:t>
            </a:r>
            <a:r>
              <a:rPr lang="fr-FR" sz="1800" dirty="0" err="1">
                <a:solidFill>
                  <a:srgbClr val="FFFFFF"/>
                </a:solidFill>
              </a:rPr>
              <a:t>calculations</a:t>
            </a:r>
            <a:r>
              <a:rPr lang="fr-FR" sz="1800" dirty="0">
                <a:solidFill>
                  <a:srgbClr val="FFFFFF"/>
                </a:solidFill>
              </a:rPr>
              <a:t>, orbital propagations, ADCS)</a:t>
            </a:r>
          </a:p>
          <a:p>
            <a:endParaRPr lang="fr-FR" dirty="0"/>
          </a:p>
        </p:txBody>
      </p:sp>
      <p:pic>
        <p:nvPicPr>
          <p:cNvPr id="5" name="Picture 2" descr="C:\Users\si10\Desktop\Projets étudiants logosISAE_fichiers\1176138_778884298846049_1813052535341323264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40768"/>
            <a:ext cx="1590003" cy="181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7" y="3284984"/>
            <a:ext cx="2734835" cy="149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41168"/>
            <a:ext cx="2006359" cy="133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243013" y="476672"/>
            <a:ext cx="7900987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5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25146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4926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5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fr-FR" sz="2800" dirty="0" smtClean="0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ISAE-SUPAERO </a:t>
            </a:r>
            <a:r>
              <a:rPr lang="fr-FR" sz="2800" dirty="0" err="1" smtClean="0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Space</a:t>
            </a:r>
            <a:r>
              <a:rPr lang="fr-FR" sz="2800" dirty="0" smtClean="0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  <a:latin typeface="Arial" charset="0"/>
                <a:ea typeface="ＭＳ Ｐゴシック" pitchFamily="-112" charset="-128"/>
                <a:cs typeface="Arial" charset="0"/>
              </a:rPr>
              <a:t>Activities</a:t>
            </a:r>
            <a:endParaRPr lang="fr-FR" sz="2800" dirty="0">
              <a:solidFill>
                <a:srgbClr val="FFFF00"/>
              </a:solidFill>
              <a:latin typeface="Arial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4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7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ENTRYSAT</a:t>
            </a:r>
            <a:br>
              <a:rPr lang="fr-FR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9" y="1340768"/>
            <a:ext cx="4392488" cy="3672408"/>
          </a:xfrm>
        </p:spPr>
        <p:txBody>
          <a:bodyPr/>
          <a:lstStyle/>
          <a:p>
            <a:pPr marL="571500" indent="-571500">
              <a:lnSpc>
                <a:spcPct val="93000"/>
              </a:lnSpc>
              <a:spcBef>
                <a:spcPct val="0"/>
              </a:spcBef>
              <a:buFont typeface="Arial"/>
              <a:buChar char="•"/>
            </a:pPr>
            <a:r>
              <a:rPr lang="fr-FR" dirty="0">
                <a:solidFill>
                  <a:schemeClr val="bg1"/>
                </a:solidFill>
              </a:rPr>
              <a:t>3U </a:t>
            </a:r>
            <a:r>
              <a:rPr lang="fr-FR" dirty="0" err="1">
                <a:solidFill>
                  <a:schemeClr val="bg1"/>
                </a:solidFill>
              </a:rPr>
              <a:t>CubeSat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project</a:t>
            </a:r>
            <a:r>
              <a:rPr lang="fr-FR" dirty="0">
                <a:solidFill>
                  <a:schemeClr val="bg1"/>
                </a:solidFill>
              </a:rPr>
              <a:t> part of QB 50 VKI </a:t>
            </a:r>
            <a:r>
              <a:rPr lang="fr-FR" dirty="0" smtClean="0">
                <a:solidFill>
                  <a:schemeClr val="bg1"/>
                </a:solidFill>
              </a:rPr>
              <a:t>Project</a:t>
            </a:r>
          </a:p>
          <a:p>
            <a:pPr marL="571500" indent="-571500">
              <a:lnSpc>
                <a:spcPct val="93000"/>
              </a:lnSpc>
              <a:spcBef>
                <a:spcPct val="0"/>
              </a:spcBef>
              <a:buFont typeface="Arial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571500" indent="-571500">
              <a:lnSpc>
                <a:spcPct val="93000"/>
              </a:lnSpc>
              <a:spcBef>
                <a:spcPct val="0"/>
              </a:spcBef>
              <a:buFont typeface="Arial"/>
              <a:buChar char="•"/>
            </a:pPr>
            <a:r>
              <a:rPr lang="fr-FR" dirty="0" err="1">
                <a:solidFill>
                  <a:srgbClr val="FFFFFF"/>
                </a:solidFill>
              </a:rPr>
              <a:t>Supported</a:t>
            </a:r>
            <a:r>
              <a:rPr lang="fr-FR" dirty="0">
                <a:solidFill>
                  <a:srgbClr val="FFFFFF"/>
                </a:solidFill>
              </a:rPr>
              <a:t> by JANUS Programme </a:t>
            </a:r>
            <a:r>
              <a:rPr lang="fr-FR" dirty="0" err="1">
                <a:solidFill>
                  <a:srgbClr val="FFFFFF"/>
                </a:solidFill>
              </a:rPr>
              <a:t>from</a:t>
            </a:r>
            <a:r>
              <a:rPr lang="fr-FR" dirty="0">
                <a:solidFill>
                  <a:srgbClr val="FFFFFF"/>
                </a:solidFill>
              </a:rPr>
              <a:t> CNES </a:t>
            </a:r>
          </a:p>
          <a:p>
            <a:endParaRPr lang="fr-FR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74"/>
          <a:stretch>
            <a:fillRect/>
          </a:stretch>
        </p:blipFill>
        <p:spPr bwMode="auto">
          <a:xfrm>
            <a:off x="6588224" y="5229200"/>
            <a:ext cx="10207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869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661248"/>
            <a:ext cx="1800225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589240"/>
            <a:ext cx="2519363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29200"/>
            <a:ext cx="1047750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863600"/>
            <a:ext cx="39592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5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0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8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EntrySat</a:t>
            </a:r>
            <a:r>
              <a:rPr lang="fr-FR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 : </a:t>
            </a:r>
            <a:r>
              <a:rPr lang="fr-FR" sz="28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Scientific</a:t>
            </a:r>
            <a:r>
              <a:rPr lang="fr-FR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 </a:t>
            </a:r>
            <a:r>
              <a:rPr lang="fr-FR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objectives</a:t>
            </a:r>
            <a:r>
              <a:rPr lang="fr-FR" sz="2800" dirty="0">
                <a:latin typeface="Calibri" charset="0"/>
                <a:cs typeface="ＭＳ Ｐゴシック" charset="0"/>
              </a:rPr>
              <a:t/>
            </a:r>
            <a:br>
              <a:rPr lang="fr-FR" sz="2800" dirty="0">
                <a:latin typeface="Calibri" charset="0"/>
                <a:cs typeface="ＭＳ Ｐゴシック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Clr>
                <a:srgbClr val="C0C0C0"/>
              </a:buClr>
              <a:buFont typeface="Arial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Dynamics of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space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debris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during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re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-entry</a:t>
            </a: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Clr>
                <a:srgbClr val="C0C0C0"/>
              </a:buClr>
              <a:buFont typeface="Arial" charset="0"/>
              <a:buChar char="•"/>
            </a:pP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Aerodynamic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 pressure variations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during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re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-entry</a:t>
            </a: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Clr>
                <a:srgbClr val="C0C0C0"/>
              </a:buClr>
              <a:buFont typeface="Arial" charset="0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Satellite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integrity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during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re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cs typeface="ＭＳ Ｐゴシック" charset="0"/>
              </a:rPr>
              <a:t>-entry</a:t>
            </a:r>
          </a:p>
          <a:p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670300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678237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7624" y="3429000"/>
            <a:ext cx="15113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 dirty="0" err="1">
                <a:solidFill>
                  <a:srgbClr val="FFFFFF"/>
                </a:solidFill>
                <a:cs typeface="ＭＳ Ｐゴシック" charset="0"/>
              </a:rPr>
              <a:t>Space</a:t>
            </a:r>
            <a:r>
              <a:rPr lang="fr-FR" dirty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fr-FR" dirty="0" err="1">
                <a:solidFill>
                  <a:srgbClr val="FFFFFF"/>
                </a:solidFill>
                <a:cs typeface="ＭＳ Ｐゴシック" charset="0"/>
              </a:rPr>
              <a:t>debris</a:t>
            </a:r>
            <a:endParaRPr lang="fr-FR" dirty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92080" y="3429000"/>
            <a:ext cx="26162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 dirty="0" err="1">
                <a:solidFill>
                  <a:srgbClr val="FFFFFF"/>
                </a:solidFill>
                <a:cs typeface="ＭＳ Ｐゴシック" charset="0"/>
              </a:rPr>
              <a:t>Thermosphere</a:t>
            </a:r>
            <a:r>
              <a:rPr lang="fr-FR" dirty="0">
                <a:solidFill>
                  <a:srgbClr val="FFFFFF"/>
                </a:solidFill>
                <a:cs typeface="ＭＳ Ｐゴシック" charset="0"/>
              </a:rPr>
              <a:t> structure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6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4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EntrySat</a:t>
            </a:r>
            <a:r>
              <a:rPr lang="fr-FR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 : System Architecture</a:t>
            </a:r>
            <a:br>
              <a:rPr lang="fr-FR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</a:br>
            <a:endParaRPr lang="fr-FR" sz="2400" dirty="0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Arial" charset="0"/>
              <a:ea typeface="ＭＳ Ｐゴシック" pitchFamily="-112" charset="-128"/>
              <a:cs typeface="Arial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1" t="355" r="217"/>
          <a:stretch/>
        </p:blipFill>
        <p:spPr bwMode="auto">
          <a:xfrm>
            <a:off x="2283596" y="1616288"/>
            <a:ext cx="4541530" cy="4509876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7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2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8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EntrySat</a:t>
            </a:r>
            <a:r>
              <a:rPr lang="fr-FR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 : </a:t>
            </a:r>
            <a:r>
              <a:rPr lang="fr-FR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The </a:t>
            </a:r>
            <a:r>
              <a:rPr lang="fr-FR" sz="28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Payload</a:t>
            </a:r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 b="32513"/>
          <a:stretch>
            <a:fillRect/>
          </a:stretch>
        </p:blipFill>
        <p:spPr bwMode="auto">
          <a:xfrm>
            <a:off x="-4740" y="1584371"/>
            <a:ext cx="9144001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918" b="325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70" y="4676523"/>
            <a:ext cx="2022475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40" y="4628852"/>
            <a:ext cx="20447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8761"/>
            <a:ext cx="28257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4468" y="1226188"/>
            <a:ext cx="8928100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254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SzPct val="100000"/>
            </a:pPr>
            <a:r>
              <a:rPr lang="fr-FR" sz="2400" dirty="0" err="1">
                <a:solidFill>
                  <a:srgbClr val="FFFFFF"/>
                </a:solidFill>
                <a:latin typeface="Century Gothic" charset="0"/>
              </a:rPr>
              <a:t>Heat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 flux,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</a:rPr>
              <a:t>temperature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, pressure on faces + Int.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</a:rPr>
              <a:t>Temp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.</a:t>
            </a:r>
          </a:p>
          <a:p>
            <a:pPr defTabSz="449263" fontAlgn="base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SzPct val="100000"/>
            </a:pPr>
            <a:endParaRPr lang="fr-FR" sz="2400" dirty="0">
              <a:solidFill>
                <a:srgbClr val="FFFFFF"/>
              </a:solidFill>
              <a:latin typeface="Century Gothic" charset="0"/>
            </a:endParaRPr>
          </a:p>
          <a:p>
            <a:pPr defTabSz="449263" fontAlgn="base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SzPct val="100000"/>
            </a:pPr>
            <a:endParaRPr lang="fr-FR" sz="2400" dirty="0">
              <a:solidFill>
                <a:srgbClr val="FFFFFF"/>
              </a:solidFill>
              <a:latin typeface="Century Gothic" charset="0"/>
            </a:endParaRPr>
          </a:p>
          <a:p>
            <a:pPr defTabSz="449263" fontAlgn="base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SzPct val="100000"/>
            </a:pPr>
            <a:endParaRPr lang="fr-FR" sz="2400" dirty="0">
              <a:solidFill>
                <a:srgbClr val="FFFFFF"/>
              </a:solidFill>
              <a:latin typeface="Century Gothic" charset="0"/>
            </a:endParaRPr>
          </a:p>
          <a:p>
            <a:pPr defTabSz="449263" fontAlgn="base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SzPct val="100000"/>
            </a:pPr>
            <a:endParaRPr lang="fr-FR" sz="2400" dirty="0">
              <a:solidFill>
                <a:srgbClr val="FFFFFF"/>
              </a:solidFill>
              <a:latin typeface="Century Gothic" charset="0"/>
            </a:endParaRPr>
          </a:p>
          <a:p>
            <a:pPr defTabSz="449263" fontAlgn="base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SzPct val="100000"/>
            </a:pPr>
            <a:endParaRPr lang="fr-FR" sz="800" dirty="0">
              <a:solidFill>
                <a:srgbClr val="FFFFFF"/>
              </a:solidFill>
              <a:latin typeface="Century Gothic" charset="0"/>
            </a:endParaRPr>
          </a:p>
          <a:p>
            <a:pPr defTabSz="449263" fontAlgn="base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SzPct val="100000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Drag and attitude (IMU)          Position and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</a:rPr>
              <a:t>orbit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 (GPS)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8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2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2800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EntrySat</a:t>
            </a:r>
            <a:r>
              <a:rPr lang="fr-FR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 : </a:t>
            </a:r>
            <a:r>
              <a:rPr lang="fr-FR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the system </a:t>
            </a:r>
            <a:r>
              <a:rPr lang="fr-FR" sz="28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charset="0"/>
                <a:ea typeface="ＭＳ Ｐゴシック" pitchFamily="-112" charset="-128"/>
                <a:cs typeface="Arial" charset="0"/>
              </a:rPr>
              <a:t>elements</a:t>
            </a:r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5" r="25922"/>
          <a:stretch>
            <a:fillRect/>
          </a:stretch>
        </p:blipFill>
        <p:spPr bwMode="auto">
          <a:xfrm>
            <a:off x="344674" y="3717032"/>
            <a:ext cx="1659260" cy="267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615" r="259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5157192"/>
            <a:ext cx="1243012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35350" y="5832521"/>
            <a:ext cx="2001838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 dirty="0" err="1">
                <a:solidFill>
                  <a:srgbClr val="FFFFFF"/>
                </a:solidFill>
              </a:rPr>
              <a:t>Ground</a:t>
            </a:r>
            <a:r>
              <a:rPr lang="fr-FR" dirty="0">
                <a:solidFill>
                  <a:srgbClr val="FFFFFF"/>
                </a:solidFill>
              </a:rPr>
              <a:t> segment 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 dirty="0">
                <a:solidFill>
                  <a:srgbClr val="FFFFFF"/>
                </a:solidFill>
              </a:rPr>
              <a:t>(</a:t>
            </a:r>
            <a:r>
              <a:rPr lang="fr-FR" dirty="0" err="1">
                <a:solidFill>
                  <a:srgbClr val="FFFFFF"/>
                </a:solidFill>
              </a:rPr>
              <a:t>SCS+other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tools</a:t>
            </a:r>
            <a:r>
              <a:rPr lang="fr-FR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863600"/>
            <a:ext cx="39592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199319" y="5184821"/>
            <a:ext cx="19446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>
                <a:solidFill>
                  <a:srgbClr val="FFFFFF"/>
                </a:solidFill>
              </a:rPr>
              <a:t>Heat flux sensors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795588" y="4032296"/>
            <a:ext cx="1955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>
                <a:solidFill>
                  <a:srgbClr val="FFFFFF"/>
                </a:solidFill>
              </a:rPr>
              <a:t>Pressure sensors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746375" y="1181146"/>
            <a:ext cx="22193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>
                <a:solidFill>
                  <a:srgbClr val="FFFFFF"/>
                </a:solidFill>
              </a:rPr>
              <a:t>GPS/iridium </a:t>
            </a:r>
          </a:p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>
                <a:solidFill>
                  <a:srgbClr val="FFFFFF"/>
                </a:solidFill>
              </a:rPr>
              <a:t>Dual band antennas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168652" y="1971721"/>
            <a:ext cx="11715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>
                <a:solidFill>
                  <a:srgbClr val="FFFFFF"/>
                </a:solidFill>
              </a:rPr>
              <a:t>VHF/UHF</a:t>
            </a:r>
          </a:p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>
                <a:solidFill>
                  <a:srgbClr val="FFFFFF"/>
                </a:solidFill>
              </a:rPr>
              <a:t>antennas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4965700" y="1511300"/>
            <a:ext cx="1874838" cy="431800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4340230" y="2232025"/>
            <a:ext cx="2212975" cy="1588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4330723" y="2232071"/>
            <a:ext cx="1285875" cy="360363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35311" y="3351907"/>
            <a:ext cx="16779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 dirty="0" err="1">
                <a:solidFill>
                  <a:srgbClr val="FFFFFF"/>
                </a:solidFill>
              </a:rPr>
              <a:t>Ground</a:t>
            </a:r>
            <a:r>
              <a:rPr lang="fr-FR" dirty="0">
                <a:solidFill>
                  <a:srgbClr val="FFFFFF"/>
                </a:solidFill>
              </a:rPr>
              <a:t> station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863600"/>
            <a:ext cx="39592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751388" y="4248150"/>
            <a:ext cx="863600" cy="1588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4743453" y="4248150"/>
            <a:ext cx="657225" cy="287338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4733948" y="4238671"/>
            <a:ext cx="1673225" cy="441325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 flipV="1">
            <a:off x="5967413" y="4889546"/>
            <a:ext cx="1239837" cy="519113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6615113" y="4959350"/>
            <a:ext cx="601662" cy="457200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 flipV="1">
            <a:off x="6183313" y="4311696"/>
            <a:ext cx="1042987" cy="1114425"/>
          </a:xfrm>
          <a:prstGeom prst="line">
            <a:avLst/>
          </a:prstGeom>
          <a:noFill/>
          <a:ln w="3600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47705" y="1030334"/>
            <a:ext cx="865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Zen Hei" charset="0"/>
              </a:defRPr>
            </a:lvl9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FR" dirty="0">
                <a:solidFill>
                  <a:srgbClr val="FFFFFF"/>
                </a:solidFill>
              </a:rPr>
              <a:t>Iridium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604448" y="116632"/>
            <a:ext cx="44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9D0D1F-EAE0-2D48-9F45-5463E02ADBBF}" type="slidenum">
              <a:rPr lang="fr-FR" smtClean="0">
                <a:solidFill>
                  <a:srgbClr val="FFFFFF"/>
                </a:solidFill>
              </a:rPr>
              <a:t>9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2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hème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5284</TotalTime>
  <Words>992</Words>
  <Application>Microsoft Macintosh PowerPoint</Application>
  <PresentationFormat>Présentation à l'écran (4:3)</PresentationFormat>
  <Paragraphs>240</Paragraphs>
  <Slides>23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9_Thème Office</vt:lpstr>
      <vt:lpstr>Joined nanosatellite programs of  ISAE-SUPAERO and its partners and regional perspectives</vt:lpstr>
      <vt:lpstr>Agenda</vt:lpstr>
      <vt:lpstr>ISAE-SUPAERO Space Activities</vt:lpstr>
      <vt:lpstr>Présentation PowerPoint</vt:lpstr>
      <vt:lpstr>ENTRYSAT </vt:lpstr>
      <vt:lpstr>EntrySat : Scientific objectives </vt:lpstr>
      <vt:lpstr>EntrySat : System Architecture </vt:lpstr>
      <vt:lpstr>EntrySat : The Payload</vt:lpstr>
      <vt:lpstr>EntrySat : the system elements</vt:lpstr>
      <vt:lpstr>Présentation PowerPoint</vt:lpstr>
      <vt:lpstr>NIMPH : The mission</vt:lpstr>
      <vt:lpstr>NIMPH : The orbit</vt:lpstr>
      <vt:lpstr>NIMPH : The payload</vt:lpstr>
      <vt:lpstr>NIMPH : the satellite</vt:lpstr>
      <vt:lpstr>SeisCube</vt:lpstr>
      <vt:lpstr>JUMPSAT</vt:lpstr>
      <vt:lpstr>Nanosatellite roadmap</vt:lpstr>
      <vt:lpstr>Student Space Center in Toulouse  Centre Spatial Universitaire de Toulouse (CSUT)</vt:lpstr>
      <vt:lpstr>CSU in Toulouse </vt:lpstr>
      <vt:lpstr>CSUT: partnership &amp; organization</vt:lpstr>
      <vt:lpstr>CSUT: National cooperation</vt:lpstr>
      <vt:lpstr>CSUT: International cooperation</vt:lpstr>
      <vt:lpstr>Conclusion</vt:lpstr>
    </vt:vector>
  </TitlesOfParts>
  <Company>CNES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 Apper</dc:creator>
  <cp:lastModifiedBy>Bénédicte Escudier</cp:lastModifiedBy>
  <cp:revision>334</cp:revision>
  <cp:lastPrinted>2016-02-11T16:01:24Z</cp:lastPrinted>
  <dcterms:created xsi:type="dcterms:W3CDTF">2015-02-07T14:35:20Z</dcterms:created>
  <dcterms:modified xsi:type="dcterms:W3CDTF">2016-06-09T07:23:46Z</dcterms:modified>
</cp:coreProperties>
</file>