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67" r:id="rId3"/>
    <p:sldMasterId id="2147483693" r:id="rId4"/>
    <p:sldMasterId id="2147483704" r:id="rId5"/>
    <p:sldMasterId id="2147483708" r:id="rId6"/>
    <p:sldMasterId id="2147483721" r:id="rId7"/>
    <p:sldMasterId id="2147483732" r:id="rId8"/>
    <p:sldMasterId id="2147483739" r:id="rId9"/>
    <p:sldMasterId id="2147483751" r:id="rId10"/>
    <p:sldMasterId id="2147483758" r:id="rId11"/>
  </p:sldMasterIdLst>
  <p:notesMasterIdLst>
    <p:notesMasterId r:id="rId32"/>
  </p:notesMasterIdLst>
  <p:sldIdLst>
    <p:sldId id="514" r:id="rId12"/>
    <p:sldId id="607" r:id="rId13"/>
    <p:sldId id="585" r:id="rId14"/>
    <p:sldId id="621" r:id="rId15"/>
    <p:sldId id="620" r:id="rId16"/>
    <p:sldId id="595" r:id="rId17"/>
    <p:sldId id="624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25" r:id="rId29"/>
    <p:sldId id="623" r:id="rId30"/>
    <p:sldId id="584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1"/>
    <a:srgbClr val="1568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8" autoAdjust="0"/>
    <p:restoredTop sz="86578" autoAdjust="0"/>
  </p:normalViewPr>
  <p:slideViewPr>
    <p:cSldViewPr>
      <p:cViewPr varScale="1">
        <p:scale>
          <a:sx n="77" d="100"/>
          <a:sy n="77" d="100"/>
        </p:scale>
        <p:origin x="176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23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9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F9FCE-6B33-4F2B-9731-156AC30397B1}" type="datetimeFigureOut">
              <a:rPr lang="fr-FR" smtClean="0"/>
              <a:pPr/>
              <a:t>10/06/2016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7CD4-23BD-4815-8332-3288200C70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58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7CD4-23BD-4815-8332-3288200C70F8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0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7CD4-23BD-4815-8332-3288200C70F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81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7CD4-23BD-4815-8332-3288200C70F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45A49-F2E3-40D3-8B88-6B68AC1FC5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7CD4-23BD-4815-8332-3288200C70F8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3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4702417"/>
            <a:ext cx="9173311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9" y="1873629"/>
            <a:ext cx="5408309" cy="1609755"/>
          </a:xfrm>
          <a:prstGeom prst="rect">
            <a:avLst/>
          </a:prstGeom>
        </p:spPr>
        <p:txBody>
          <a:bodyPr lIns="82295" tIns="41148" rIns="82295" bIns="41148" anchor="b"/>
          <a:lstStyle>
            <a:lvl1pPr algn="ctr">
              <a:defRPr sz="4500" b="1" i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728" y="4668010"/>
            <a:ext cx="6858000" cy="500396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 algn="ctr">
              <a:buNone/>
              <a:defRPr sz="2200"/>
            </a:lvl1pPr>
            <a:lvl2pPr marL="411476" indent="0" algn="ctr">
              <a:buNone/>
              <a:defRPr sz="1800"/>
            </a:lvl2pPr>
            <a:lvl3pPr marL="822952" indent="0" algn="ctr">
              <a:buNone/>
              <a:defRPr sz="1600"/>
            </a:lvl3pPr>
            <a:lvl4pPr marL="1234427" indent="0" algn="ctr">
              <a:buNone/>
              <a:defRPr sz="1400"/>
            </a:lvl4pPr>
            <a:lvl5pPr marL="1645904" indent="0" algn="ctr">
              <a:buNone/>
              <a:defRPr sz="1400"/>
            </a:lvl5pPr>
            <a:lvl6pPr marL="2057379" indent="0" algn="ctr">
              <a:buNone/>
              <a:defRPr sz="1400"/>
            </a:lvl6pPr>
            <a:lvl7pPr marL="2468856" indent="0" algn="ctr">
              <a:buNone/>
              <a:defRPr sz="1400"/>
            </a:lvl7pPr>
            <a:lvl8pPr marL="2880331" indent="0" algn="ctr">
              <a:buNone/>
              <a:defRPr sz="1400"/>
            </a:lvl8pPr>
            <a:lvl9pPr marL="3291807" indent="0" algn="ctr">
              <a:buNone/>
              <a:defRPr sz="1400"/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999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34" y="121446"/>
            <a:ext cx="1295877" cy="5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43" y="98586"/>
            <a:ext cx="650081" cy="5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0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45755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1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87484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0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45755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1639"/>
            <a:ext cx="3867626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504599"/>
            <a:ext cx="3867626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39"/>
            <a:ext cx="3887629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4599"/>
            <a:ext cx="3887629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775445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EB891-E501-48FE-9F28-681A7B1C35C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83873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25192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5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2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8492-ACFF-47BC-8CFA-722C812E1E4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406398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900">
                <a:solidFill>
                  <a:srgbClr val="005191"/>
                </a:solidFill>
              </a:defRPr>
            </a:lvl1pPr>
            <a:lvl2pPr marL="411476" indent="0">
              <a:buNone/>
              <a:defRPr sz="2500"/>
            </a:lvl2pPr>
            <a:lvl3pPr marL="822952" indent="0">
              <a:buNone/>
              <a:defRPr sz="2200"/>
            </a:lvl3pPr>
            <a:lvl4pPr marL="1234427" indent="0">
              <a:buNone/>
              <a:defRPr sz="1800"/>
            </a:lvl4pPr>
            <a:lvl5pPr marL="1645904" indent="0">
              <a:buNone/>
              <a:defRPr sz="1800"/>
            </a:lvl5pPr>
            <a:lvl6pPr marL="2057379" indent="0">
              <a:buNone/>
              <a:defRPr sz="1800"/>
            </a:lvl6pPr>
            <a:lvl7pPr marL="2468856" indent="0">
              <a:buNone/>
              <a:defRPr sz="1800"/>
            </a:lvl7pPr>
            <a:lvl8pPr marL="2880331" indent="0">
              <a:buNone/>
              <a:defRPr sz="1800"/>
            </a:lvl8pPr>
            <a:lvl9pPr marL="3291807" indent="0">
              <a:buNone/>
              <a:defRPr sz="1800"/>
            </a:lvl9pPr>
          </a:lstStyle>
          <a:p>
            <a:pPr lvl="0"/>
            <a:endParaRPr lang="fr-FR" noProof="0" dirty="0" smtClean="0"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45ED-D0FE-41D2-AA59-7E672161F76F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83269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34" y="121446"/>
            <a:ext cx="1295877" cy="5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43" y="98586"/>
            <a:ext cx="650081" cy="5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412404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1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40901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0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36979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33" y="121445"/>
            <a:ext cx="1295877" cy="5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42" y="98585"/>
            <a:ext cx="650081" cy="5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1590869" y="1008407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tIns="45720" rIns="45720" bIns="45720" anchor="ctr"/>
          <a:lstStyle/>
          <a:p>
            <a:pPr marL="240030" algn="just" eaLnBrk="1">
              <a:defRPr/>
            </a:pPr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0" cy="476377"/>
          </a:xfrm>
          <a:prstGeom prst="rect">
            <a:avLst/>
          </a:prstGeom>
          <a:noFill/>
        </p:spPr>
        <p:txBody>
          <a:bodyPr lIns="82296" tIns="41148" rIns="82296" bIns="41148"/>
          <a:lstStyle>
            <a:lvl1pPr algn="ctr">
              <a:defRPr sz="27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 lIns="82296" tIns="41148" rIns="82296" bIns="41148"/>
          <a:lstStyle>
            <a:lvl1pPr>
              <a:defRPr smtClean="0"/>
            </a:lvl1pPr>
          </a:lstStyle>
          <a:p>
            <a:pPr>
              <a:defRPr/>
            </a:pPr>
            <a:fld id="{CE405306-31EE-4E6C-A1A3-B88629896C96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49368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1639"/>
            <a:ext cx="3867626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504599"/>
            <a:ext cx="3867626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39"/>
            <a:ext cx="3887629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4599"/>
            <a:ext cx="3887629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775445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EB891-E501-48FE-9F28-681A7B1C35C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617546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3533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5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2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8492-ACFF-47BC-8CFA-722C812E1E4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208089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900">
                <a:solidFill>
                  <a:srgbClr val="005191"/>
                </a:solidFill>
              </a:defRPr>
            </a:lvl1pPr>
            <a:lvl2pPr marL="411476" indent="0">
              <a:buNone/>
              <a:defRPr sz="2500"/>
            </a:lvl2pPr>
            <a:lvl3pPr marL="822952" indent="0">
              <a:buNone/>
              <a:defRPr sz="2200"/>
            </a:lvl3pPr>
            <a:lvl4pPr marL="1234427" indent="0">
              <a:buNone/>
              <a:defRPr sz="1800"/>
            </a:lvl4pPr>
            <a:lvl5pPr marL="1645904" indent="0">
              <a:buNone/>
              <a:defRPr sz="1800"/>
            </a:lvl5pPr>
            <a:lvl6pPr marL="2057379" indent="0">
              <a:buNone/>
              <a:defRPr sz="1800"/>
            </a:lvl6pPr>
            <a:lvl7pPr marL="2468856" indent="0">
              <a:buNone/>
              <a:defRPr sz="1800"/>
            </a:lvl7pPr>
            <a:lvl8pPr marL="2880331" indent="0">
              <a:buNone/>
              <a:defRPr sz="1800"/>
            </a:lvl8pPr>
            <a:lvl9pPr marL="3291807" indent="0">
              <a:buNone/>
              <a:defRPr sz="1800"/>
            </a:lvl9pPr>
          </a:lstStyle>
          <a:p>
            <a:pPr lvl="0"/>
            <a:endParaRPr lang="fr-FR" noProof="0" dirty="0" smtClean="0"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45ED-D0FE-41D2-AA59-7E672161F76F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763511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474876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996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69" y="1008407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tIns="45720" rIns="45720" bIns="45720" anchor="ctr"/>
          <a:lstStyle/>
          <a:p>
            <a:pPr marL="240030" algn="just">
              <a:defRPr/>
            </a:pPr>
            <a:endParaRPr lang="fr-FR" dirty="0">
              <a:solidFill>
                <a:srgbClr val="38AAE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0" cy="476377"/>
          </a:xfrm>
          <a:prstGeom prst="rect">
            <a:avLst/>
          </a:prstGeom>
          <a:noFill/>
        </p:spPr>
        <p:txBody>
          <a:bodyPr lIns="82296" tIns="41148" rIns="82296" bIns="41148"/>
          <a:lstStyle>
            <a:lvl1pPr algn="ctr">
              <a:defRPr sz="27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405306-31EE-4E6C-A1A3-B88629896C96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16079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107504" y="6453336"/>
            <a:ext cx="607839" cy="2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just" defTabSz="914400" rtl="0" eaLnBrk="1" latinLnBrk="0" hangingPunct="1">
              <a:defRPr sz="1800" kern="1200" smtClean="0">
                <a:solidFill>
                  <a:srgbClr val="1568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35350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4702417"/>
            <a:ext cx="9173311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9" y="1873629"/>
            <a:ext cx="5408309" cy="1609755"/>
          </a:xfrm>
          <a:prstGeom prst="rect">
            <a:avLst/>
          </a:prstGeom>
        </p:spPr>
        <p:txBody>
          <a:bodyPr lIns="82295" tIns="41148" rIns="82295" bIns="41148" anchor="b"/>
          <a:lstStyle>
            <a:lvl1pPr algn="ctr">
              <a:defRPr sz="4500" b="1" i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728" y="4668010"/>
            <a:ext cx="6858000" cy="500396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 algn="ctr">
              <a:buNone/>
              <a:defRPr sz="2200"/>
            </a:lvl1pPr>
            <a:lvl2pPr marL="411476" indent="0" algn="ctr">
              <a:buNone/>
              <a:defRPr sz="1800"/>
            </a:lvl2pPr>
            <a:lvl3pPr marL="822952" indent="0" algn="ctr">
              <a:buNone/>
              <a:defRPr sz="1600"/>
            </a:lvl3pPr>
            <a:lvl4pPr marL="1234427" indent="0" algn="ctr">
              <a:buNone/>
              <a:defRPr sz="1400"/>
            </a:lvl4pPr>
            <a:lvl5pPr marL="1645904" indent="0" algn="ctr">
              <a:buNone/>
              <a:defRPr sz="1400"/>
            </a:lvl5pPr>
            <a:lvl6pPr marL="2057379" indent="0" algn="ctr">
              <a:buNone/>
              <a:defRPr sz="1400"/>
            </a:lvl6pPr>
            <a:lvl7pPr marL="2468856" indent="0" algn="ctr">
              <a:buNone/>
              <a:defRPr sz="1400"/>
            </a:lvl7pPr>
            <a:lvl8pPr marL="2880331" indent="0" algn="ctr">
              <a:buNone/>
              <a:defRPr sz="1400"/>
            </a:lvl8pPr>
            <a:lvl9pPr marL="3291807" indent="0" algn="ctr">
              <a:buNone/>
              <a:defRPr sz="1400"/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22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0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7504" y="6453336"/>
            <a:ext cx="607839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8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69" y="1008407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tIns="45720" rIns="45720" bIns="45720" anchor="ctr"/>
          <a:lstStyle/>
          <a:p>
            <a:pPr marL="240030" algn="just" eaLnBrk="1">
              <a:defRPr/>
            </a:pPr>
            <a:endParaRPr lang="fr-FR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33" y="121445"/>
            <a:ext cx="1295877" cy="5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42" y="98585"/>
            <a:ext cx="650081" cy="5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645831" cy="476377"/>
          </a:xfrm>
          <a:prstGeom prst="rect">
            <a:avLst/>
          </a:prstGeom>
          <a:noFill/>
        </p:spPr>
        <p:txBody>
          <a:bodyPr lIns="82296" tIns="41148" rIns="82296" bIns="41148"/>
          <a:lstStyle>
            <a:lvl1pPr algn="ctr">
              <a:defRPr sz="27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6" tIns="41148" rIns="82296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 lIns="82296" tIns="41148" rIns="82296" bIns="41148"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910024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407"/>
            <a:ext cx="9144001" cy="131034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74099"/>
            <a:ext cx="5753100" cy="3593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654461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19127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 sz="2400"/>
            </a:lvl1pPr>
            <a:lvl2pPr marL="742950" indent="-285750"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‒"/>
              <a:defRPr sz="1600"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</a:p>
          <a:p>
            <a:pPr lvl="2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15" y="188083"/>
            <a:ext cx="1173480" cy="384048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96703" y="6492875"/>
            <a:ext cx="1240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13A8FB-D1B0-42E8-A481-1EA28175EE83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1145" y="6492875"/>
            <a:ext cx="5047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Eye-Sat presentation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302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b="43779"/>
          <a:stretch/>
        </p:blipFill>
        <p:spPr>
          <a:xfrm>
            <a:off x="-1" y="5345431"/>
            <a:ext cx="1340517" cy="15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1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022320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0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129345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1639"/>
            <a:ext cx="3867626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504599"/>
            <a:ext cx="3867626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39"/>
            <a:ext cx="3887629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4599"/>
            <a:ext cx="3887629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775445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EB891-E501-48FE-9F28-681A7B1C35C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30323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32749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5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2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8492-ACFF-47BC-8CFA-722C812E1E4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55895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900">
                <a:solidFill>
                  <a:srgbClr val="005191"/>
                </a:solidFill>
              </a:defRPr>
            </a:lvl1pPr>
            <a:lvl2pPr marL="411476" indent="0">
              <a:buNone/>
              <a:defRPr sz="2500"/>
            </a:lvl2pPr>
            <a:lvl3pPr marL="822952" indent="0">
              <a:buNone/>
              <a:defRPr sz="2200"/>
            </a:lvl3pPr>
            <a:lvl4pPr marL="1234427" indent="0">
              <a:buNone/>
              <a:defRPr sz="1800"/>
            </a:lvl4pPr>
            <a:lvl5pPr marL="1645904" indent="0">
              <a:buNone/>
              <a:defRPr sz="1800"/>
            </a:lvl5pPr>
            <a:lvl6pPr marL="2057379" indent="0">
              <a:buNone/>
              <a:defRPr sz="1800"/>
            </a:lvl6pPr>
            <a:lvl7pPr marL="2468856" indent="0">
              <a:buNone/>
              <a:defRPr sz="1800"/>
            </a:lvl7pPr>
            <a:lvl8pPr marL="2880331" indent="0">
              <a:buNone/>
              <a:defRPr sz="1800"/>
            </a:lvl8pPr>
            <a:lvl9pPr marL="3291807" indent="0">
              <a:buNone/>
              <a:defRPr sz="1800"/>
            </a:lvl9pPr>
          </a:lstStyle>
          <a:p>
            <a:pPr lvl="0"/>
            <a:endParaRPr lang="fr-FR" noProof="0" dirty="0" smtClean="0"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45ED-D0FE-41D2-AA59-7E672161F76F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670482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904147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73727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35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33" y="121445"/>
            <a:ext cx="1295877" cy="5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42" y="98585"/>
            <a:ext cx="650081" cy="5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 bwMode="auto">
          <a:xfrm>
            <a:off x="1590869" y="1008407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tIns="45720" rIns="45720" bIns="45720" anchor="ctr"/>
          <a:lstStyle/>
          <a:p>
            <a:pPr marL="240030" algn="just" eaLnBrk="1">
              <a:defRPr/>
            </a:pP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6" tIns="41148" rIns="82296" bIns="411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906288" cy="476377"/>
          </a:xfrm>
          <a:prstGeom prst="rect">
            <a:avLst/>
          </a:prstGeom>
          <a:noFill/>
        </p:spPr>
        <p:txBody>
          <a:bodyPr lIns="82296" tIns="41148" rIns="82296" bIns="41148"/>
          <a:lstStyle>
            <a:lvl1pPr algn="ctr">
              <a:defRPr sz="27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 lIns="82296" tIns="41148" rIns="82296" bIns="41148"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887818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69" y="1008407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tIns="45720" rIns="45720" bIns="45720" anchor="ctr"/>
          <a:lstStyle/>
          <a:p>
            <a:pPr marL="240030" algn="just">
              <a:defRPr/>
            </a:pPr>
            <a:endParaRPr lang="fr-FR" dirty="0">
              <a:solidFill>
                <a:srgbClr val="38AAE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0" cy="476377"/>
          </a:xfrm>
          <a:prstGeom prst="rect">
            <a:avLst/>
          </a:prstGeom>
          <a:noFill/>
        </p:spPr>
        <p:txBody>
          <a:bodyPr lIns="82296" tIns="41148" rIns="82296" bIns="41148"/>
          <a:lstStyle>
            <a:lvl1pPr algn="ctr">
              <a:defRPr sz="27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405306-31EE-4E6C-A1A3-B88629896C96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3302664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1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18154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0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888158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1639"/>
            <a:ext cx="3867626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504599"/>
            <a:ext cx="3867626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39"/>
            <a:ext cx="3887629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4599"/>
            <a:ext cx="3887629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775445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EB891-E501-48FE-9F28-681A7B1C35C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99885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07990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5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2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8492-ACFF-47BC-8CFA-722C812E1E4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312449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900">
                <a:solidFill>
                  <a:srgbClr val="005191"/>
                </a:solidFill>
              </a:defRPr>
            </a:lvl1pPr>
            <a:lvl2pPr marL="411476" indent="0">
              <a:buNone/>
              <a:defRPr sz="2500"/>
            </a:lvl2pPr>
            <a:lvl3pPr marL="822952" indent="0">
              <a:buNone/>
              <a:defRPr sz="2200"/>
            </a:lvl3pPr>
            <a:lvl4pPr marL="1234427" indent="0">
              <a:buNone/>
              <a:defRPr sz="1800"/>
            </a:lvl4pPr>
            <a:lvl5pPr marL="1645904" indent="0">
              <a:buNone/>
              <a:defRPr sz="1800"/>
            </a:lvl5pPr>
            <a:lvl6pPr marL="2057379" indent="0">
              <a:buNone/>
              <a:defRPr sz="1800"/>
            </a:lvl6pPr>
            <a:lvl7pPr marL="2468856" indent="0">
              <a:buNone/>
              <a:defRPr sz="1800"/>
            </a:lvl7pPr>
            <a:lvl8pPr marL="2880331" indent="0">
              <a:buNone/>
              <a:defRPr sz="1800"/>
            </a:lvl8pPr>
            <a:lvl9pPr marL="3291807" indent="0">
              <a:buNone/>
              <a:defRPr sz="1800"/>
            </a:lvl9pPr>
          </a:lstStyle>
          <a:p>
            <a:pPr lvl="0"/>
            <a:endParaRPr lang="fr-FR" noProof="0" dirty="0" smtClean="0"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45ED-D0FE-41D2-AA59-7E672161F76F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661534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770719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69" y="1008407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tIns="45720" rIns="45720" bIns="45720" anchor="ctr"/>
          <a:lstStyle/>
          <a:p>
            <a:pPr marL="240030" algn="just">
              <a:defRPr/>
            </a:pPr>
            <a:endParaRPr lang="fr-FR" dirty="0">
              <a:solidFill>
                <a:srgbClr val="38AAE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0" cy="476377"/>
          </a:xfrm>
          <a:prstGeom prst="rect">
            <a:avLst/>
          </a:prstGeom>
          <a:noFill/>
        </p:spPr>
        <p:txBody>
          <a:bodyPr lIns="82296" tIns="41148" rIns="82296" bIns="41148"/>
          <a:lstStyle>
            <a:lvl1pPr algn="ctr">
              <a:defRPr sz="27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405306-31EE-4E6C-A1A3-B88629896C96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3744714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 bwMode="auto">
          <a:xfrm>
            <a:off x="107504" y="6453336"/>
            <a:ext cx="607839" cy="2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just" defTabSz="914400" rtl="0" eaLnBrk="1" latinLnBrk="0" hangingPunct="1">
              <a:defRPr sz="1800" kern="1200" smtClean="0">
                <a:solidFill>
                  <a:srgbClr val="1568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2839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412776"/>
            <a:ext cx="9144000" cy="757836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885">
                <a:srgbClr val="0066C1">
                  <a:lumMod val="96000"/>
                  <a:alpha val="0"/>
                </a:srgbClr>
              </a:gs>
              <a:gs pos="14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9" y="1407353"/>
            <a:ext cx="9144000" cy="737986"/>
          </a:xfrm>
          <a:prstGeom prst="rect">
            <a:avLst/>
          </a:prstGeom>
        </p:spPr>
        <p:txBody>
          <a:bodyPr lIns="82295" tIns="41148" rIns="82295" bIns="41148" anchor="b"/>
          <a:lstStyle>
            <a:lvl1pPr algn="ctr">
              <a:defRPr sz="41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420888"/>
            <a:ext cx="6858000" cy="1655921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 algn="ctr">
              <a:buNone/>
              <a:defRPr sz="2200"/>
            </a:lvl1pPr>
            <a:lvl2pPr marL="411476" indent="0" algn="ctr">
              <a:buNone/>
              <a:defRPr sz="1800"/>
            </a:lvl2pPr>
            <a:lvl3pPr marL="822952" indent="0" algn="ctr">
              <a:buNone/>
              <a:defRPr sz="1600"/>
            </a:lvl3pPr>
            <a:lvl4pPr marL="1234427" indent="0" algn="ctr">
              <a:buNone/>
              <a:defRPr sz="1400"/>
            </a:lvl4pPr>
            <a:lvl5pPr marL="1645904" indent="0" algn="ctr">
              <a:buNone/>
              <a:defRPr sz="1400"/>
            </a:lvl5pPr>
            <a:lvl6pPr marL="2057379" indent="0" algn="ctr">
              <a:buNone/>
              <a:defRPr sz="1400"/>
            </a:lvl6pPr>
            <a:lvl7pPr marL="2468856" indent="0" algn="ctr">
              <a:buNone/>
              <a:defRPr sz="1400"/>
            </a:lvl7pPr>
            <a:lvl8pPr marL="2880331" indent="0" algn="ctr">
              <a:buNone/>
              <a:defRPr sz="1400"/>
            </a:lvl8pPr>
            <a:lvl9pPr marL="3291807" indent="0" algn="ctr">
              <a:buNone/>
              <a:defRPr sz="1400"/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6641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412776"/>
            <a:ext cx="9144000" cy="757836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885">
                <a:srgbClr val="0066C1">
                  <a:lumMod val="96000"/>
                  <a:alpha val="0"/>
                </a:srgbClr>
              </a:gs>
              <a:gs pos="14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9" y="1407353"/>
            <a:ext cx="9144000" cy="737986"/>
          </a:xfrm>
          <a:prstGeom prst="rect">
            <a:avLst/>
          </a:prstGeom>
        </p:spPr>
        <p:txBody>
          <a:bodyPr lIns="82295" tIns="41148" rIns="82295" bIns="41148" anchor="b"/>
          <a:lstStyle>
            <a:lvl1pPr algn="ctr">
              <a:defRPr sz="41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420888"/>
            <a:ext cx="6858000" cy="1655921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 algn="ctr">
              <a:buNone/>
              <a:defRPr sz="2200"/>
            </a:lvl1pPr>
            <a:lvl2pPr marL="411476" indent="0" algn="ctr">
              <a:buNone/>
              <a:defRPr sz="1800"/>
            </a:lvl2pPr>
            <a:lvl3pPr marL="822952" indent="0" algn="ctr">
              <a:buNone/>
              <a:defRPr sz="1600"/>
            </a:lvl3pPr>
            <a:lvl4pPr marL="1234427" indent="0" algn="ctr">
              <a:buNone/>
              <a:defRPr sz="1400"/>
            </a:lvl4pPr>
            <a:lvl5pPr marL="1645904" indent="0" algn="ctr">
              <a:buNone/>
              <a:defRPr sz="1400"/>
            </a:lvl5pPr>
            <a:lvl6pPr marL="2057379" indent="0" algn="ctr">
              <a:buNone/>
              <a:defRPr sz="1400"/>
            </a:lvl6pPr>
            <a:lvl7pPr marL="2468856" indent="0" algn="ctr">
              <a:buNone/>
              <a:defRPr sz="1400"/>
            </a:lvl7pPr>
            <a:lvl8pPr marL="2880331" indent="0" algn="ctr">
              <a:buNone/>
              <a:defRPr sz="1400"/>
            </a:lvl8pPr>
            <a:lvl9pPr marL="3291807" indent="0" algn="ctr">
              <a:buNone/>
              <a:defRPr sz="1400"/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136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3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1639"/>
            <a:ext cx="3867626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504599"/>
            <a:ext cx="3867626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39"/>
            <a:ext cx="3887629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4599"/>
            <a:ext cx="3887629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775445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EB891-E501-48FE-9F28-681A7B1C35C9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01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70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0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59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1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504" y="6453336"/>
            <a:ext cx="607839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26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1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994298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0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021304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1639"/>
            <a:ext cx="3867626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504599"/>
            <a:ext cx="3867626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39"/>
            <a:ext cx="3887629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4599"/>
            <a:ext cx="3887629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775445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EB891-E501-48FE-9F28-681A7B1C35C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108840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81530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1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874848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5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2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8492-ACFF-47BC-8CFA-722C812E1E4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377842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900">
                <a:solidFill>
                  <a:srgbClr val="005191"/>
                </a:solidFill>
              </a:defRPr>
            </a:lvl1pPr>
            <a:lvl2pPr marL="411476" indent="0">
              <a:buNone/>
              <a:defRPr sz="2500"/>
            </a:lvl2pPr>
            <a:lvl3pPr marL="822952" indent="0">
              <a:buNone/>
              <a:defRPr sz="2200"/>
            </a:lvl3pPr>
            <a:lvl4pPr marL="1234427" indent="0">
              <a:buNone/>
              <a:defRPr sz="1800"/>
            </a:lvl4pPr>
            <a:lvl5pPr marL="1645904" indent="0">
              <a:buNone/>
              <a:defRPr sz="1800"/>
            </a:lvl5pPr>
            <a:lvl6pPr marL="2057379" indent="0">
              <a:buNone/>
              <a:defRPr sz="1800"/>
            </a:lvl6pPr>
            <a:lvl7pPr marL="2468856" indent="0">
              <a:buNone/>
              <a:defRPr sz="1800"/>
            </a:lvl7pPr>
            <a:lvl8pPr marL="2880331" indent="0">
              <a:buNone/>
              <a:defRPr sz="1800"/>
            </a:lvl8pPr>
            <a:lvl9pPr marL="3291807" indent="0">
              <a:buNone/>
              <a:defRPr sz="1800"/>
            </a:lvl9pPr>
          </a:lstStyle>
          <a:p>
            <a:pPr lvl="0"/>
            <a:endParaRPr lang="fr-FR" noProof="0" dirty="0" smtClean="0"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45ED-D0FE-41D2-AA59-7E672161F76F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116868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412776"/>
            <a:ext cx="9144000" cy="757836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885">
                <a:srgbClr val="0066C1">
                  <a:lumMod val="96000"/>
                  <a:alpha val="0"/>
                </a:srgbClr>
              </a:gs>
              <a:gs pos="14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9" y="1407353"/>
            <a:ext cx="9144000" cy="737986"/>
          </a:xfrm>
          <a:prstGeom prst="rect">
            <a:avLst/>
          </a:prstGeom>
        </p:spPr>
        <p:txBody>
          <a:bodyPr lIns="82295" tIns="41148" rIns="82295" bIns="41148" anchor="b"/>
          <a:lstStyle>
            <a:lvl1pPr algn="ctr">
              <a:defRPr sz="41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420888"/>
            <a:ext cx="6858000" cy="1655921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 algn="ctr">
              <a:buNone/>
              <a:defRPr sz="2200"/>
            </a:lvl1pPr>
            <a:lvl2pPr marL="411476" indent="0" algn="ctr">
              <a:buNone/>
              <a:defRPr sz="1800"/>
            </a:lvl2pPr>
            <a:lvl3pPr marL="822952" indent="0" algn="ctr">
              <a:buNone/>
              <a:defRPr sz="1600"/>
            </a:lvl3pPr>
            <a:lvl4pPr marL="1234427" indent="0" algn="ctr">
              <a:buNone/>
              <a:defRPr sz="1400"/>
            </a:lvl4pPr>
            <a:lvl5pPr marL="1645904" indent="0" algn="ctr">
              <a:buNone/>
              <a:defRPr sz="1400"/>
            </a:lvl5pPr>
            <a:lvl6pPr marL="2057379" indent="0" algn="ctr">
              <a:buNone/>
              <a:defRPr sz="1400"/>
            </a:lvl6pPr>
            <a:lvl7pPr marL="2468856" indent="0" algn="ctr">
              <a:buNone/>
              <a:defRPr sz="1400"/>
            </a:lvl7pPr>
            <a:lvl8pPr marL="2880331" indent="0" algn="ctr">
              <a:buNone/>
              <a:defRPr sz="1400"/>
            </a:lvl8pPr>
            <a:lvl9pPr marL="3291807" indent="0" algn="ctr">
              <a:buNone/>
              <a:defRPr sz="1400"/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069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59980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773301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931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69" y="1008407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tIns="45720" rIns="45720" bIns="45720" anchor="ctr"/>
          <a:lstStyle/>
          <a:p>
            <a:pPr marL="240030" algn="just">
              <a:defRPr/>
            </a:pPr>
            <a:endParaRPr lang="fr-FR" dirty="0">
              <a:solidFill>
                <a:srgbClr val="38AAE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0" cy="476377"/>
          </a:xfrm>
          <a:prstGeom prst="rect">
            <a:avLst/>
          </a:prstGeom>
          <a:noFill/>
        </p:spPr>
        <p:txBody>
          <a:bodyPr lIns="82296" tIns="41148" rIns="82296" bIns="41148"/>
          <a:lstStyle>
            <a:lvl1pPr algn="ctr">
              <a:defRPr sz="27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405306-31EE-4E6C-A1A3-B88629896C96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3001833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412776"/>
            <a:ext cx="9144000" cy="757836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885">
                <a:srgbClr val="0066C1">
                  <a:lumMod val="96000"/>
                  <a:alpha val="0"/>
                </a:srgbClr>
              </a:gs>
              <a:gs pos="14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9" y="1407353"/>
            <a:ext cx="9144000" cy="737986"/>
          </a:xfrm>
          <a:prstGeom prst="rect">
            <a:avLst/>
          </a:prstGeom>
        </p:spPr>
        <p:txBody>
          <a:bodyPr lIns="82295" tIns="41148" rIns="82295" bIns="41148" anchor="b"/>
          <a:lstStyle>
            <a:lvl1pPr algn="ctr">
              <a:defRPr sz="41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420888"/>
            <a:ext cx="6858000" cy="1655921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 algn="ctr">
              <a:buNone/>
              <a:defRPr sz="2200"/>
            </a:lvl1pPr>
            <a:lvl2pPr marL="411476" indent="0" algn="ctr">
              <a:buNone/>
              <a:defRPr sz="1800"/>
            </a:lvl2pPr>
            <a:lvl3pPr marL="822952" indent="0" algn="ctr">
              <a:buNone/>
              <a:defRPr sz="1600"/>
            </a:lvl3pPr>
            <a:lvl4pPr marL="1234427" indent="0" algn="ctr">
              <a:buNone/>
              <a:defRPr sz="1400"/>
            </a:lvl4pPr>
            <a:lvl5pPr marL="1645904" indent="0" algn="ctr">
              <a:buNone/>
              <a:defRPr sz="1400"/>
            </a:lvl5pPr>
            <a:lvl6pPr marL="2057379" indent="0" algn="ctr">
              <a:buNone/>
              <a:defRPr sz="1400"/>
            </a:lvl6pPr>
            <a:lvl7pPr marL="2468856" indent="0" algn="ctr">
              <a:buNone/>
              <a:defRPr sz="1400"/>
            </a:lvl7pPr>
            <a:lvl8pPr marL="2880331" indent="0" algn="ctr">
              <a:buNone/>
              <a:defRPr sz="1400"/>
            </a:lvl8pPr>
            <a:lvl9pPr marL="3291807" indent="0" algn="ctr">
              <a:buNone/>
              <a:defRPr sz="1400"/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208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34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1639"/>
            <a:ext cx="3867626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504599"/>
            <a:ext cx="3867626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39"/>
            <a:ext cx="3887629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4599"/>
            <a:ext cx="3887629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775445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EB891-E501-48FE-9F28-681A7B1C35C9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1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251922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18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0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50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5" y="985680"/>
            <a:ext cx="6645831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504" y="6453336"/>
            <a:ext cx="607839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>
                <a:solidFill>
                  <a:srgbClr val="38AAE2"/>
                </a:solidFill>
              </a:rPr>
              <a:pPr>
                <a:defRPr/>
              </a:pPr>
              <a:t>‹N°›</a:t>
            </a:fld>
            <a:endParaRPr lang="fr-FR" sz="1300">
              <a:solidFill>
                <a:srgbClr val="38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07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590872" y="1008412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97" y="985684"/>
            <a:ext cx="6645831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943"/>
            <a:ext cx="788670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413CF-13C8-4B7D-A0C0-AE3906180B1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661323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590872" y="1008412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825943"/>
            <a:ext cx="3874770" cy="4350544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 sz="1200" b="1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000">
                <a:solidFill>
                  <a:srgbClr val="0051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796" y="985684"/>
            <a:ext cx="6906288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102504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872" y="1008412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1639"/>
            <a:ext cx="3867626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504599"/>
            <a:ext cx="3867626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639"/>
            <a:ext cx="3887629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4599"/>
            <a:ext cx="3887629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9796" y="985684"/>
            <a:ext cx="6775445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EB891-E501-48FE-9F28-681A7B1C35C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4837835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2" y="1008412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5" y="985684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307971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solidFill>
                  <a:srgbClr val="00519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500">
                <a:solidFill>
                  <a:srgbClr val="00519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200">
                <a:solidFill>
                  <a:srgbClr val="00519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800">
                <a:solidFill>
                  <a:srgbClr val="00519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8492-ACFF-47BC-8CFA-722C812E1E4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30047043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457200"/>
            <a:ext cx="2948940" cy="1600200"/>
          </a:xfrm>
          <a:prstGeom prst="rect">
            <a:avLst/>
          </a:prstGeom>
        </p:spPr>
        <p:txBody>
          <a:bodyPr lIns="82295" tIns="41148" rIns="82295" bIns="41148" anchor="b"/>
          <a:lstStyle>
            <a:lvl1pPr>
              <a:spcBef>
                <a:spcPts val="600"/>
              </a:spcBef>
              <a:spcAft>
                <a:spcPts val="600"/>
              </a:spcAft>
              <a:defRPr sz="2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29" y="987267"/>
            <a:ext cx="4629150" cy="4873466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900">
                <a:solidFill>
                  <a:srgbClr val="005191"/>
                </a:solidFill>
              </a:defRPr>
            </a:lvl1pPr>
            <a:lvl2pPr marL="411476" indent="0">
              <a:buNone/>
              <a:defRPr sz="2500"/>
            </a:lvl2pPr>
            <a:lvl3pPr marL="822952" indent="0">
              <a:buNone/>
              <a:defRPr sz="2200"/>
            </a:lvl3pPr>
            <a:lvl4pPr marL="1234427" indent="0">
              <a:buNone/>
              <a:defRPr sz="1800"/>
            </a:lvl4pPr>
            <a:lvl5pPr marL="1645904" indent="0">
              <a:buNone/>
              <a:defRPr sz="1800"/>
            </a:lvl5pPr>
            <a:lvl6pPr marL="2057379" indent="0">
              <a:buNone/>
              <a:defRPr sz="1800"/>
            </a:lvl6pPr>
            <a:lvl7pPr marL="2468856" indent="0">
              <a:buNone/>
              <a:defRPr sz="1800"/>
            </a:lvl7pPr>
            <a:lvl8pPr marL="2880331" indent="0">
              <a:buNone/>
              <a:defRPr sz="1800"/>
            </a:lvl8pPr>
            <a:lvl9pPr marL="3291807" indent="0">
              <a:buNone/>
              <a:defRPr sz="1800"/>
            </a:lvl9pPr>
          </a:lstStyle>
          <a:p>
            <a:pPr lvl="0"/>
            <a:endParaRPr lang="fr-FR" noProof="0" dirty="0" smtClean="0">
              <a:sym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2057401"/>
            <a:ext cx="2948940" cy="3811905"/>
          </a:xfrm>
          <a:prstGeom prst="rect">
            <a:avLst/>
          </a:prstGeom>
        </p:spPr>
        <p:txBody>
          <a:bodyPr lIns="82295" tIns="41148" rIns="82295" bIns="41148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rgbClr val="005191"/>
                </a:solidFill>
              </a:defRPr>
            </a:lvl1pPr>
            <a:lvl2pPr marL="411476" indent="0">
              <a:buNone/>
              <a:defRPr sz="1300"/>
            </a:lvl2pPr>
            <a:lvl3pPr marL="822952" indent="0">
              <a:buNone/>
              <a:defRPr sz="1100"/>
            </a:lvl3pPr>
            <a:lvl4pPr marL="1234427" indent="0">
              <a:buNone/>
              <a:defRPr sz="900"/>
            </a:lvl4pPr>
            <a:lvl5pPr marL="1645904" indent="0">
              <a:buNone/>
              <a:defRPr sz="900"/>
            </a:lvl5pPr>
            <a:lvl6pPr marL="2057379" indent="0">
              <a:buNone/>
              <a:defRPr sz="900"/>
            </a:lvl6pPr>
            <a:lvl7pPr marL="2468856" indent="0">
              <a:buNone/>
              <a:defRPr sz="900"/>
            </a:lvl7pPr>
            <a:lvl8pPr marL="2880331" indent="0">
              <a:buNone/>
              <a:defRPr sz="900"/>
            </a:lvl8pPr>
            <a:lvl9pPr marL="3291807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45ED-D0FE-41D2-AA59-7E672161F76F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5821067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2" y="1008412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>
              <a:defRPr/>
            </a:pPr>
            <a:endParaRPr lang="fr-FR">
              <a:solidFill>
                <a:srgbClr val="38AAE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5" y="985684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54706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1639"/>
            <a:ext cx="3867626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504599"/>
            <a:ext cx="3867626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39"/>
            <a:ext cx="3887629" cy="822960"/>
          </a:xfrm>
          <a:prstGeom prst="rect">
            <a:avLst/>
          </a:prstGeom>
        </p:spPr>
        <p:txBody>
          <a:bodyPr lIns="82295" tIns="41148" rIns="82295" bIns="41148" anchor="b"/>
          <a:lstStyle>
            <a:lvl1pPr marL="0" indent="0">
              <a:buNone/>
              <a:defRPr sz="22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00" b="1"/>
            </a:lvl3pPr>
            <a:lvl4pPr marL="1234427" indent="0">
              <a:buNone/>
              <a:defRPr sz="1400" b="1"/>
            </a:lvl4pPr>
            <a:lvl5pPr marL="1645904" indent="0">
              <a:buNone/>
              <a:defRPr sz="1400" b="1"/>
            </a:lvl5pPr>
            <a:lvl6pPr marL="2057379" indent="0">
              <a:buNone/>
              <a:defRPr sz="1400" b="1"/>
            </a:lvl6pPr>
            <a:lvl7pPr marL="2468856" indent="0">
              <a:buNone/>
              <a:defRPr sz="1400" b="1"/>
            </a:lvl7pPr>
            <a:lvl8pPr marL="2880331" indent="0">
              <a:buNone/>
              <a:defRPr sz="1400" b="1"/>
            </a:lvl8pPr>
            <a:lvl9pPr marL="32918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4599"/>
            <a:ext cx="3887629" cy="3684746"/>
          </a:xfrm>
          <a:prstGeom prst="rect">
            <a:avLst/>
          </a:prstGeom>
        </p:spPr>
        <p:txBody>
          <a:bodyPr lIns="82295" tIns="41148" rIns="82295" bIns="4114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775445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EB891-E501-48FE-9F28-681A7B1C35C9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8387374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1" y="1008411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20" tIns="45720" rIns="45720" bIns="45720" anchor="ctr"/>
          <a:lstStyle/>
          <a:p>
            <a:pPr marL="240030" algn="just">
              <a:defRPr/>
            </a:pPr>
            <a:endParaRPr lang="fr-FR" dirty="0">
              <a:solidFill>
                <a:srgbClr val="38AAE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9796" y="985684"/>
            <a:ext cx="6645830" cy="476377"/>
          </a:xfrm>
          <a:prstGeom prst="rect">
            <a:avLst/>
          </a:prstGeom>
          <a:noFill/>
        </p:spPr>
        <p:txBody>
          <a:bodyPr lIns="82296" tIns="41148" rIns="82296" bIns="41148"/>
          <a:lstStyle>
            <a:lvl1pPr algn="ctr">
              <a:defRPr sz="2700" b="1">
                <a:solidFill>
                  <a:srgbClr val="1569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405306-31EE-4E6C-A1A3-B88629896C96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299940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590870" y="1008408"/>
            <a:ext cx="7556627" cy="476377"/>
          </a:xfrm>
          <a:prstGeom prst="rect">
            <a:avLst/>
          </a:prstGeom>
          <a:gradFill flip="none" rotWithShape="1">
            <a:gsLst>
              <a:gs pos="71000">
                <a:srgbClr val="0554A6">
                  <a:alpha val="60000"/>
                </a:srgbClr>
              </a:gs>
              <a:gs pos="39000">
                <a:srgbClr val="025CB1">
                  <a:alpha val="50000"/>
                </a:srgbClr>
              </a:gs>
              <a:gs pos="0">
                <a:srgbClr val="0066C1">
                  <a:lumMod val="96000"/>
                  <a:alpha val="0"/>
                </a:srgbClr>
              </a:gs>
              <a:gs pos="11000">
                <a:srgbClr val="0066C1">
                  <a:lumMod val="96000"/>
                  <a:alpha val="10000"/>
                </a:srgbClr>
              </a:gs>
              <a:gs pos="100000">
                <a:srgbClr val="094593"/>
              </a:gs>
            </a:gsLst>
            <a:lin ang="0" scaled="1"/>
            <a:tileRect/>
          </a:gra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45719" tIns="45719" rIns="45719" bIns="45719" anchor="ctr"/>
          <a:lstStyle/>
          <a:p>
            <a:pPr marL="240027" algn="just" eaLnBrk="1">
              <a:defRPr/>
            </a:pPr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9794" y="985680"/>
            <a:ext cx="6386602" cy="476377"/>
          </a:xfrm>
          <a:prstGeom prst="rect">
            <a:avLst/>
          </a:prstGeom>
          <a:noFill/>
        </p:spPr>
        <p:txBody>
          <a:bodyPr lIns="82295" tIns="41148" rIns="82295" bIns="41148"/>
          <a:lstStyle>
            <a:lvl1pPr algn="ctr">
              <a:defRPr sz="2700" b="1" i="0">
                <a:solidFill>
                  <a:srgbClr val="15699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5769" y="6267927"/>
            <a:ext cx="248603" cy="25146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190B4A-F9E2-4581-A981-79053A3D53CD}" type="slidenum">
              <a:rPr lang="fr-FR"/>
              <a:pPr>
                <a:defRPr/>
              </a:pPr>
              <a:t>‹N°›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128708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300dpi_satelitte arrièr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613059"/>
            <a:ext cx="2606040" cy="25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 descr="300dpi_satelitte avan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7" y="1613059"/>
            <a:ext cx="2606040" cy="25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 descr="pasted-image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4" descr="pasted-image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87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91" r:id="rId3"/>
    <p:sldLayoutId id="214748369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300dpi_satelitte arrièr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061812" cy="29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 descr="pasted-image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 descr="pasted-imag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30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107504" y="6453336"/>
            <a:ext cx="607839" cy="2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>
            <a:lvl1pPr algn="just" eaLnBrk="1">
              <a:defRPr smtClean="0">
                <a:solidFill>
                  <a:srgbClr val="156893"/>
                </a:solidFill>
              </a:defRPr>
            </a:lvl1pPr>
          </a:lstStyle>
          <a:p>
            <a:pPr>
              <a:defRPr/>
            </a:pPr>
            <a:fld id="{7D962015-3984-4E46-A8AE-51AA996BDB62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  <p:pic>
        <p:nvPicPr>
          <p:cNvPr id="3075" name="Picture 2" descr="pasted-imag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91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 descr="pasted-image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8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300dpi_satelitte arrièr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061812" cy="29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 descr="pasted-image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 descr="pasted-imag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56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5" r:id="rId6"/>
  </p:sldLayoutIdLst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107504" y="6453336"/>
            <a:ext cx="607839" cy="2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>
            <a:lvl1pPr algn="just" eaLnBrk="1">
              <a:defRPr smtClean="0">
                <a:solidFill>
                  <a:srgbClr val="156893"/>
                </a:solidFill>
              </a:defRPr>
            </a:lvl1pPr>
          </a:lstStyle>
          <a:p>
            <a:pPr>
              <a:defRPr/>
            </a:pPr>
            <a:fld id="{7D962015-3984-4E46-A8AE-51AA996BDB62}" type="slidenum">
              <a:rPr lang="fr-FR" smtClean="0"/>
              <a:pPr>
                <a:defRPr/>
              </a:pPr>
              <a:t>‹N°›</a:t>
            </a:fld>
            <a:endParaRPr lang="fr-FR" sz="1300" dirty="0"/>
          </a:p>
        </p:txBody>
      </p:sp>
      <p:pic>
        <p:nvPicPr>
          <p:cNvPr id="3075" name="Picture 2" descr="pasted-image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 descr="pasted-imag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4" r:id="rId4"/>
    <p:sldLayoutId id="2147483675" r:id="rId5"/>
    <p:sldLayoutId id="2147483676" r:id="rId6"/>
    <p:sldLayoutId id="2147483687" r:id="rId7"/>
  </p:sldLayoutIdLst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107504" y="6453336"/>
            <a:ext cx="607839" cy="2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>
            <a:lvl1pPr algn="just" eaLnBrk="1">
              <a:defRPr smtClean="0">
                <a:solidFill>
                  <a:srgbClr val="156893"/>
                </a:solidFill>
              </a:defRPr>
            </a:lvl1pPr>
          </a:lstStyle>
          <a:p>
            <a:pPr>
              <a:defRPr/>
            </a:pPr>
            <a:fld id="{7D962015-3984-4E46-A8AE-51AA996BDB62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  <p:pic>
        <p:nvPicPr>
          <p:cNvPr id="3075" name="Picture 2" descr="pasted-image.pd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 descr="pasted-image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6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300dpi_satelitte arriè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613059"/>
            <a:ext cx="2606040" cy="25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 descr="300dpi_satelitte avan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7" y="1613059"/>
            <a:ext cx="2606040" cy="25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 descr="pasted-image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4" descr="pasted-image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0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67" r:id="rId3"/>
  </p:sldLayoutIdLst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107504" y="6453336"/>
            <a:ext cx="607839" cy="2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>
            <a:lvl1pPr algn="just" eaLnBrk="1">
              <a:defRPr smtClean="0">
                <a:solidFill>
                  <a:srgbClr val="156893"/>
                </a:solidFill>
              </a:defRPr>
            </a:lvl1pPr>
          </a:lstStyle>
          <a:p>
            <a:pPr>
              <a:defRPr/>
            </a:pPr>
            <a:fld id="{7D962015-3984-4E46-A8AE-51AA996BDB62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  <p:pic>
        <p:nvPicPr>
          <p:cNvPr id="3075" name="Picture 2" descr="pasted-image.pd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 descr="pasted-image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3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</p:sldLayoutIdLst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107504" y="6453336"/>
            <a:ext cx="607839" cy="2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>
            <a:lvl1pPr algn="just" eaLnBrk="1">
              <a:defRPr smtClean="0">
                <a:solidFill>
                  <a:srgbClr val="156893"/>
                </a:solidFill>
              </a:defRPr>
            </a:lvl1pPr>
          </a:lstStyle>
          <a:p>
            <a:pPr>
              <a:defRPr/>
            </a:pPr>
            <a:fld id="{7D962015-3984-4E46-A8AE-51AA996BDB62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  <p:pic>
        <p:nvPicPr>
          <p:cNvPr id="3075" name="Picture 2" descr="pasted-image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 descr="pasted-image.pd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7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30" r:id="rId8"/>
    <p:sldLayoutId id="2147483731" r:id="rId9"/>
  </p:sldLayoutIdLst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300dpi_satelitte arrièr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061812" cy="29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 descr="pasted-image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 descr="pasted-imag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78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107504" y="6453336"/>
            <a:ext cx="607839" cy="25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>
            <a:lvl1pPr algn="just" eaLnBrk="1">
              <a:defRPr smtClean="0">
                <a:solidFill>
                  <a:srgbClr val="156893"/>
                </a:solidFill>
              </a:defRPr>
            </a:lvl1pPr>
          </a:lstStyle>
          <a:p>
            <a:pPr>
              <a:defRPr/>
            </a:pPr>
            <a:fld id="{7D962015-3984-4E46-A8AE-51AA996BDB62}" type="slidenum">
              <a:rPr lang="fr-FR"/>
              <a:pPr>
                <a:defRPr/>
              </a:pPr>
              <a:t>‹N°›</a:t>
            </a:fld>
            <a:endParaRPr lang="fr-FR" sz="1300" dirty="0"/>
          </a:p>
        </p:txBody>
      </p:sp>
      <p:pic>
        <p:nvPicPr>
          <p:cNvPr id="3075" name="Picture 2" descr="pasted-image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118587"/>
            <a:ext cx="6027897" cy="13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 descr="pasted-image.pd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49" y="6156484"/>
            <a:ext cx="1433036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20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411480" rtl="0" eaLnBrk="0" fontAlgn="base" hangingPunct="0">
        <a:spcBef>
          <a:spcPct val="0"/>
        </a:spcBef>
        <a:spcAft>
          <a:spcPct val="0"/>
        </a:spcAft>
        <a:defRPr sz="2900" i="1" kern="1200">
          <a:solidFill>
            <a:srgbClr val="38AAE2"/>
          </a:solidFill>
          <a:latin typeface="+mj-lt"/>
          <a:ea typeface="+mj-ea"/>
          <a:cs typeface="+mj-cs"/>
          <a:sym typeface="Aldrich" charset="0"/>
        </a:defRPr>
      </a:lvl1pPr>
      <a:lvl2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2pPr>
      <a:lvl3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3pPr>
      <a:lvl4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4pPr>
      <a:lvl5pPr algn="l" defTabSz="411480" rtl="0" eaLnBrk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5pPr>
      <a:lvl6pPr marL="41148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6pPr>
      <a:lvl7pPr marL="82296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7pPr>
      <a:lvl8pPr marL="123444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8pPr>
      <a:lvl9pPr marL="1645920" algn="l" defTabSz="411480" rtl="0" fontAlgn="base" hangingPunct="0">
        <a:spcBef>
          <a:spcPct val="0"/>
        </a:spcBef>
        <a:spcAft>
          <a:spcPct val="0"/>
        </a:spcAft>
        <a:defRPr sz="2900" i="1">
          <a:solidFill>
            <a:srgbClr val="38AAE2"/>
          </a:solidFill>
          <a:latin typeface="Aldrich" charset="0"/>
          <a:ea typeface="Aldrich" charset="0"/>
          <a:cs typeface="Aldrich" charset="0"/>
          <a:sym typeface="Aldrich" charset="0"/>
        </a:defRPr>
      </a:lvl9pPr>
    </p:titleStyle>
    <p:bodyStyle>
      <a:lvl1pPr marL="308610" indent="-30861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668655" indent="-257175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102870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144018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1851660" indent="-205740" algn="just" defTabSz="411480" rtl="0" eaLnBrk="0" fontAlgn="base" hangingPunct="0">
        <a:spcBef>
          <a:spcPts val="1170"/>
        </a:spcBef>
        <a:spcAft>
          <a:spcPct val="0"/>
        </a:spcAft>
        <a:defRPr sz="1100" kern="1200">
          <a:solidFill>
            <a:srgbClr val="53585F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essouche@irap.omp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15612" y="1819245"/>
            <a:ext cx="5616624" cy="1969795"/>
          </a:xfrm>
        </p:spPr>
        <p:txBody>
          <a:bodyPr/>
          <a:lstStyle/>
          <a:p>
            <a:r>
              <a:rPr lang="fr-FR" sz="4000" dirty="0"/>
              <a:t>Eye-</a:t>
            </a:r>
            <a:r>
              <a:rPr lang="fr-FR" sz="4000" dirty="0" err="1"/>
              <a:t>Sat</a:t>
            </a:r>
            <a:r>
              <a:rPr lang="fr-FR" sz="4000" dirty="0"/>
              <a:t> : </a:t>
            </a:r>
            <a:br>
              <a:rPr lang="fr-FR" sz="4000" dirty="0"/>
            </a:br>
            <a:r>
              <a:rPr lang="fr-FR" sz="4000" dirty="0"/>
              <a:t>a </a:t>
            </a:r>
            <a:r>
              <a:rPr lang="fr-FR" sz="4000" dirty="0" err="1"/>
              <a:t>student</a:t>
            </a:r>
            <a:r>
              <a:rPr lang="fr-FR" sz="4000" dirty="0"/>
              <a:t> triple </a:t>
            </a:r>
            <a:r>
              <a:rPr lang="fr-FR" sz="4000" dirty="0" err="1"/>
              <a:t>CubeSat</a:t>
            </a:r>
            <a:r>
              <a:rPr lang="fr-FR" sz="4000" dirty="0"/>
              <a:t> for </a:t>
            </a:r>
            <a:r>
              <a:rPr lang="fr-FR" sz="4000" dirty="0" err="1"/>
              <a:t>astronomy</a:t>
            </a:r>
            <a:endParaRPr lang="fr-FR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-46684" y="53012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fr-FR" sz="2000" b="1" baseline="30000" dirty="0" smtClean="0">
                <a:solidFill>
                  <a:schemeClr val="tx2">
                    <a:lumMod val="10000"/>
                  </a:schemeClr>
                </a:solidFill>
              </a:rPr>
              <a:t>er</a:t>
            </a:r>
            <a:r>
              <a:rPr lang="fr-FR" sz="2000" b="1" dirty="0" smtClean="0">
                <a:solidFill>
                  <a:schemeClr val="tx2">
                    <a:lumMod val="10000"/>
                  </a:schemeClr>
                </a:solidFill>
              </a:rPr>
              <a:t> workshop </a:t>
            </a:r>
            <a:r>
              <a:rPr lang="fr-FR" sz="2000" b="1" dirty="0" err="1" smtClean="0">
                <a:solidFill>
                  <a:schemeClr val="tx2">
                    <a:lumMod val="10000"/>
                  </a:schemeClr>
                </a:solidFill>
              </a:rPr>
              <a:t>CubeSat</a:t>
            </a:r>
            <a:r>
              <a:rPr lang="fr-FR" sz="2000" b="1" dirty="0" smtClean="0">
                <a:solidFill>
                  <a:schemeClr val="tx2">
                    <a:lumMod val="10000"/>
                  </a:schemeClr>
                </a:solidFill>
              </a:rPr>
              <a:t> étudiant, le 10/06/2016 </a:t>
            </a:r>
            <a:endParaRPr lang="fr-FR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79712" y="472514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10000"/>
                  </a:schemeClr>
                </a:solidFill>
              </a:rPr>
              <a:t>Antoine Ressouche – </a:t>
            </a:r>
            <a:r>
              <a:rPr lang="fr-FR" sz="2000" b="1" dirty="0" smtClean="0">
                <a:solidFill>
                  <a:schemeClr val="tx2">
                    <a:lumMod val="10000"/>
                  </a:schemeClr>
                </a:solidFill>
                <a:hlinkClick r:id="rId3"/>
              </a:rPr>
              <a:t>aressouche@irap.omp.eu</a:t>
            </a:r>
            <a:r>
              <a:rPr lang="fr-FR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fr-FR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Onboard</a:t>
            </a:r>
            <a:r>
              <a:rPr lang="fr-FR" dirty="0" smtClean="0"/>
              <a:t> Computer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10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-108520" y="1568862"/>
            <a:ext cx="454918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						CNES R&amp;D</a:t>
            </a:r>
          </a:p>
        </p:txBody>
      </p:sp>
      <p:sp>
        <p:nvSpPr>
          <p:cNvPr id="24" name="Flèche droite 23"/>
          <p:cNvSpPr/>
          <p:nvPr/>
        </p:nvSpPr>
        <p:spPr bwMode="auto">
          <a:xfrm>
            <a:off x="3863432" y="1976977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Radiation tests</a:t>
            </a:r>
          </a:p>
        </p:txBody>
      </p:sp>
      <p:sp>
        <p:nvSpPr>
          <p:cNvPr id="32" name="Flèche droite 31"/>
          <p:cNvSpPr/>
          <p:nvPr/>
        </p:nvSpPr>
        <p:spPr bwMode="auto">
          <a:xfrm>
            <a:off x="4371594" y="2991705"/>
            <a:ext cx="3089197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I/Os (FPGA)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development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3" t="12139" r="23642" b="9440"/>
          <a:stretch/>
        </p:blipFill>
        <p:spPr bwMode="auto">
          <a:xfrm>
            <a:off x="1096960" y="1537593"/>
            <a:ext cx="1305670" cy="137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Flèche droite 26"/>
          <p:cNvSpPr/>
          <p:nvPr/>
        </p:nvSpPr>
        <p:spPr bwMode="auto">
          <a:xfrm>
            <a:off x="7460791" y="2324752"/>
            <a:ext cx="138458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Flèche droite 27"/>
          <p:cNvSpPr/>
          <p:nvPr/>
        </p:nvSpPr>
        <p:spPr bwMode="auto">
          <a:xfrm>
            <a:off x="4371594" y="3505450"/>
            <a:ext cx="3089197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I/Os (FPGA) validation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9" name="Flèche droite 28"/>
          <p:cNvSpPr/>
          <p:nvPr/>
        </p:nvSpPr>
        <p:spPr bwMode="auto">
          <a:xfrm>
            <a:off x="5659267" y="4618316"/>
            <a:ext cx="2009077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Drivers software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development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0" name="Flèche droite 29"/>
          <p:cNvSpPr/>
          <p:nvPr/>
        </p:nvSpPr>
        <p:spPr bwMode="auto">
          <a:xfrm>
            <a:off x="5650951" y="5140194"/>
            <a:ext cx="2017393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Drivers software validation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31" name="Picture 3" descr="E:\106_FUJI\DSCF6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0" y="3396345"/>
            <a:ext cx="1342950" cy="8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106_FUJI\DSCF6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29577"/>
            <a:ext cx="1309077" cy="8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Electrical</a:t>
            </a:r>
            <a:r>
              <a:rPr lang="fr-FR" dirty="0" smtClean="0"/>
              <a:t> Power System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11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9" name="Flèche droite 18"/>
          <p:cNvSpPr/>
          <p:nvPr/>
        </p:nvSpPr>
        <p:spPr bwMode="auto">
          <a:xfrm>
            <a:off x="107504" y="1668375"/>
            <a:ext cx="208823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Power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Analysis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 bwMode="auto">
          <a:xfrm>
            <a:off x="2087722" y="2108319"/>
            <a:ext cx="486054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Electrical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Power System Architecture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2921241" y="4334363"/>
            <a:ext cx="405045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Solar panels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manufacturing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and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testing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2" name="Flèche droite 21"/>
          <p:cNvSpPr/>
          <p:nvPr/>
        </p:nvSpPr>
        <p:spPr bwMode="auto">
          <a:xfrm>
            <a:off x="6937614" y="2673687"/>
            <a:ext cx="178864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Power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board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EQM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 bwMode="auto">
          <a:xfrm>
            <a:off x="6948263" y="3376685"/>
            <a:ext cx="178864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Interface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board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EQM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5" name="Flèche droite 24"/>
          <p:cNvSpPr/>
          <p:nvPr/>
        </p:nvSpPr>
        <p:spPr bwMode="auto">
          <a:xfrm>
            <a:off x="7721843" y="5094973"/>
            <a:ext cx="1347565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33" name="Picture 2" descr="L:\Revue\REVUE CAO\REVUE CAO\CARTE_BATTERI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32240"/>
            <a:ext cx="1065608" cy="7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81" y="3675656"/>
            <a:ext cx="2042213" cy="160915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8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GNC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12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107504" y="1578693"/>
            <a:ext cx="201622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GNC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requirements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 bwMode="auto">
          <a:xfrm>
            <a:off x="1399616" y="2080507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Architecture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>
            <a:off x="2826994" y="3195978"/>
            <a:ext cx="440930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Software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development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(Matlab/Simulink)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Flèche droite 26"/>
          <p:cNvSpPr/>
          <p:nvPr/>
        </p:nvSpPr>
        <p:spPr bwMode="auto">
          <a:xfrm>
            <a:off x="2826994" y="3772042"/>
            <a:ext cx="440930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Software validation on ADCS simulator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Flèche droite 27"/>
          <p:cNvSpPr/>
          <p:nvPr/>
        </p:nvSpPr>
        <p:spPr bwMode="auto">
          <a:xfrm>
            <a:off x="7337612" y="5142607"/>
            <a:ext cx="1771906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Software validation on system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bench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424946" y="2567300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Equipments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choice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 bwMode="auto">
          <a:xfrm>
            <a:off x="6704194" y="4295368"/>
            <a:ext cx="1266836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Autocoding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2" grpId="0" animBg="1"/>
      <p:bldP spid="27" grpId="0" animBg="1"/>
      <p:bldP spid="2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Magnetometer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13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107504" y="1578693"/>
            <a:ext cx="201622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ADCS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requirements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 bwMode="auto">
          <a:xfrm>
            <a:off x="1399616" y="2080507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Architecture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>
            <a:off x="3203848" y="3135630"/>
            <a:ext cx="124095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Flèche droite 26"/>
          <p:cNvSpPr/>
          <p:nvPr/>
        </p:nvSpPr>
        <p:spPr bwMode="auto">
          <a:xfrm>
            <a:off x="6804248" y="3675352"/>
            <a:ext cx="1181885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424946" y="2567300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Equipments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choice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7791365" y="4243682"/>
            <a:ext cx="1347565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21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318" y="3112571"/>
            <a:ext cx="892664" cy="7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Magnetotorquers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14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107504" y="1578693"/>
            <a:ext cx="201622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ADCS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requirements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 bwMode="auto">
          <a:xfrm>
            <a:off x="1399616" y="2080507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Architecture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>
            <a:off x="3203848" y="3135630"/>
            <a:ext cx="2304256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Prototype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development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Flèche droite 26"/>
          <p:cNvSpPr/>
          <p:nvPr/>
        </p:nvSpPr>
        <p:spPr bwMode="auto">
          <a:xfrm>
            <a:off x="5289239" y="3635642"/>
            <a:ext cx="1947057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424946" y="2567300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Equipments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choice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7804754" y="4730475"/>
            <a:ext cx="1347565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 bwMode="auto">
          <a:xfrm>
            <a:off x="6904706" y="4175005"/>
            <a:ext cx="1473477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QM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manufacturing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22" name="Picture 2" descr="L:\Revue\REVUE CAO\REVUE CAO\BOBINES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7275"/>
          <a:stretch/>
        </p:blipFill>
        <p:spPr bwMode="auto">
          <a:xfrm>
            <a:off x="2008407" y="3045315"/>
            <a:ext cx="1607512" cy="10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Reaction</a:t>
            </a:r>
            <a:r>
              <a:rPr lang="fr-FR" dirty="0" smtClean="0"/>
              <a:t> </a:t>
            </a:r>
            <a:r>
              <a:rPr lang="fr-FR" dirty="0" err="1" smtClean="0"/>
              <a:t>wheel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15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107504" y="1578693"/>
            <a:ext cx="201622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ADCS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requirements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 bwMode="auto">
          <a:xfrm>
            <a:off x="1399616" y="2080507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Architecture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>
            <a:off x="3677755" y="3080374"/>
            <a:ext cx="103826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Delivery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Flèche droite 26"/>
          <p:cNvSpPr/>
          <p:nvPr/>
        </p:nvSpPr>
        <p:spPr bwMode="auto">
          <a:xfrm>
            <a:off x="7787485" y="4426437"/>
            <a:ext cx="88897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424946" y="2567300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Equipments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choice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6793673" y="4025117"/>
            <a:ext cx="103826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Delivery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 bwMode="auto">
          <a:xfrm>
            <a:off x="5732512" y="3728471"/>
            <a:ext cx="1188085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03" y="2995526"/>
            <a:ext cx="1378022" cy="10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 descr="C:\Users\Celine\Documents\Dropbox\Stage CNES\Caractérisation roue\DSC_15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66" y="3675375"/>
            <a:ext cx="1420146" cy="105039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451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Startracker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16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107504" y="1578693"/>
            <a:ext cx="201622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ADCS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requirements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 bwMode="auto">
          <a:xfrm>
            <a:off x="1399616" y="2080507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Architecture</a:t>
            </a:r>
            <a:r>
              <a:rPr kumimoji="0" lang="fr-FR" sz="1100" b="1" i="0" u="none" strike="noStrike" cap="none" normalizeH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kumimoji="0" lang="fr-FR" sz="1100" b="1" i="0" u="none" strike="noStrike" cap="none" normalizeH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>
            <a:off x="3677755" y="3080374"/>
            <a:ext cx="103826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Delivery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Flèche droite 26"/>
          <p:cNvSpPr/>
          <p:nvPr/>
        </p:nvSpPr>
        <p:spPr bwMode="auto">
          <a:xfrm>
            <a:off x="7787485" y="4426437"/>
            <a:ext cx="88897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424946" y="2567300"/>
            <a:ext cx="22927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Equipments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choice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6793673" y="4025117"/>
            <a:ext cx="103826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Delivery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 bwMode="auto">
          <a:xfrm>
            <a:off x="5732512" y="3728471"/>
            <a:ext cx="1188085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20" name="Image 19" descr="C:\Users\Celine\Documents\Dropbox\Stage CNES\SST\DSC_15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" t="13521" r="9061" b="8878"/>
          <a:stretch/>
        </p:blipFill>
        <p:spPr bwMode="auto">
          <a:xfrm>
            <a:off x="4499992" y="3766667"/>
            <a:ext cx="1512168" cy="909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46" y="3009131"/>
            <a:ext cx="1296144" cy="125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7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Payload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17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107504" y="1578693"/>
            <a:ext cx="131744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Preliminary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design</a:t>
            </a:r>
          </a:p>
        </p:txBody>
      </p:sp>
      <p:sp>
        <p:nvSpPr>
          <p:cNvPr id="24" name="Flèche droite 23"/>
          <p:cNvSpPr/>
          <p:nvPr/>
        </p:nvSpPr>
        <p:spPr bwMode="auto">
          <a:xfrm>
            <a:off x="1386632" y="1985836"/>
            <a:ext cx="5705647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Microcaméra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R&amp;D </a:t>
            </a:r>
          </a:p>
        </p:txBody>
      </p:sp>
      <p:sp>
        <p:nvSpPr>
          <p:cNvPr id="32" name="Flèche droite 31"/>
          <p:cNvSpPr/>
          <p:nvPr/>
        </p:nvSpPr>
        <p:spPr bwMode="auto">
          <a:xfrm>
            <a:off x="6351300" y="2908324"/>
            <a:ext cx="1329843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Thermal &amp; vibrations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2429308" y="3501008"/>
            <a:ext cx="143917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Filter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wheels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design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5" name="Flèche droite 24"/>
          <p:cNvSpPr/>
          <p:nvPr/>
        </p:nvSpPr>
        <p:spPr bwMode="auto">
          <a:xfrm>
            <a:off x="7831934" y="5456812"/>
            <a:ext cx="1347565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6" name="Flèche droite 25"/>
          <p:cNvSpPr/>
          <p:nvPr/>
        </p:nvSpPr>
        <p:spPr bwMode="auto">
          <a:xfrm>
            <a:off x="3148894" y="2587282"/>
            <a:ext cx="3231689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Optics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choice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Flèche droite 27"/>
          <p:cNvSpPr/>
          <p:nvPr/>
        </p:nvSpPr>
        <p:spPr bwMode="auto">
          <a:xfrm>
            <a:off x="3380365" y="3940952"/>
            <a:ext cx="1188085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9" name="Flèche droite 28"/>
          <p:cNvSpPr/>
          <p:nvPr/>
        </p:nvSpPr>
        <p:spPr bwMode="auto">
          <a:xfrm>
            <a:off x="6516216" y="4825734"/>
            <a:ext cx="108012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Baffle design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0" name="Flèche droite 29"/>
          <p:cNvSpPr/>
          <p:nvPr/>
        </p:nvSpPr>
        <p:spPr bwMode="auto">
          <a:xfrm>
            <a:off x="7596336" y="5049669"/>
            <a:ext cx="72008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AIT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1" name="Flèche droite 30"/>
          <p:cNvSpPr/>
          <p:nvPr/>
        </p:nvSpPr>
        <p:spPr bwMode="auto">
          <a:xfrm>
            <a:off x="4413955" y="4474389"/>
            <a:ext cx="1439171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Filter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wheels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design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33" name="Picture 2" descr="F:\SLIDE\visu\Visu_slide\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5073" r="58660"/>
          <a:stretch/>
        </p:blipFill>
        <p:spPr bwMode="auto">
          <a:xfrm>
            <a:off x="2778574" y="2376085"/>
            <a:ext cx="1089905" cy="10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62372" y="1980522"/>
            <a:ext cx="1211627" cy="908720"/>
          </a:xfrm>
          <a:prstGeom prst="rect">
            <a:avLst/>
          </a:prstGeom>
        </p:spPr>
      </p:pic>
      <p:pic>
        <p:nvPicPr>
          <p:cNvPr id="34" name="Picture 3" descr="F:\SLIDE\visu\Visu_slide\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b="6061"/>
          <a:stretch/>
        </p:blipFill>
        <p:spPr bwMode="auto">
          <a:xfrm>
            <a:off x="3693875" y="4454895"/>
            <a:ext cx="1038961" cy="11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F:\SLIDE\visu\Visu_slide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8014" r="19074" b="9051"/>
          <a:stretch/>
        </p:blipFill>
        <p:spPr bwMode="auto">
          <a:xfrm>
            <a:off x="6083451" y="4752791"/>
            <a:ext cx="792088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2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Command/control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18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24" name="Flèche droite 23"/>
          <p:cNvSpPr/>
          <p:nvPr/>
        </p:nvSpPr>
        <p:spPr bwMode="auto">
          <a:xfrm>
            <a:off x="3573674" y="4630965"/>
            <a:ext cx="128635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Preliminary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operation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concept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>
            <a:off x="3701468" y="1534709"/>
            <a:ext cx="366262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Command/Control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5323432" y="2001851"/>
            <a:ext cx="151216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FDIR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5" name="Flèche droite 24"/>
          <p:cNvSpPr/>
          <p:nvPr/>
        </p:nvSpPr>
        <p:spPr bwMode="auto">
          <a:xfrm>
            <a:off x="3727580" y="2504753"/>
            <a:ext cx="372474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BDS conception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6804248" y="5142607"/>
            <a:ext cx="151216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OPS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 bwMode="auto">
          <a:xfrm>
            <a:off x="5539456" y="3671759"/>
            <a:ext cx="2529583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TM/TC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ground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software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development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3714524" y="3104682"/>
            <a:ext cx="375085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TM/TC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onboard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software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development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19" grpId="0" animBg="1"/>
      <p:bldP spid="25" grpId="0" animBg="1"/>
      <p:bldP spid="18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11423" y="1700808"/>
            <a:ext cx="7886700" cy="4350544"/>
          </a:xfrm>
        </p:spPr>
        <p:txBody>
          <a:bodyPr/>
          <a:lstStyle/>
          <a:p>
            <a:r>
              <a:rPr lang="fr-FR" sz="1600" dirty="0" err="1" smtClean="0"/>
              <a:t>Definition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time </a:t>
            </a:r>
            <a:r>
              <a:rPr lang="fr-FR" sz="1600" dirty="0" err="1" smtClean="0"/>
              <a:t>consuming</a:t>
            </a:r>
            <a:r>
              <a:rPr lang="fr-FR" sz="1600" dirty="0" smtClean="0"/>
              <a:t> !!!</a:t>
            </a:r>
          </a:p>
          <a:p>
            <a:endParaRPr lang="fr-FR" sz="1600" dirty="0"/>
          </a:p>
          <a:p>
            <a:r>
              <a:rPr lang="fr-FR" sz="1600" dirty="0" smtClean="0"/>
              <a:t>Test </a:t>
            </a:r>
            <a:r>
              <a:rPr lang="fr-FR" sz="1600" dirty="0" err="1" smtClean="0"/>
              <a:t>every</a:t>
            </a:r>
            <a:r>
              <a:rPr lang="fr-FR" sz="1600" dirty="0" smtClean="0"/>
              <a:t> </a:t>
            </a:r>
            <a:r>
              <a:rPr lang="fr-FR" sz="1600" dirty="0" err="1" smtClean="0"/>
              <a:t>equipment</a:t>
            </a:r>
            <a:r>
              <a:rPr lang="fr-FR" sz="1600" dirty="0" smtClean="0"/>
              <a:t> </a:t>
            </a:r>
            <a:r>
              <a:rPr lang="fr-FR" sz="1600" dirty="0" err="1" smtClean="0"/>
              <a:t>you</a:t>
            </a:r>
            <a:r>
              <a:rPr lang="fr-FR" sz="1600" dirty="0" smtClean="0"/>
              <a:t> </a:t>
            </a:r>
            <a:r>
              <a:rPr lang="fr-FR" sz="1600" dirty="0" err="1" smtClean="0"/>
              <a:t>buy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will</a:t>
            </a:r>
            <a:r>
              <a:rPr lang="fr-FR" sz="1600" dirty="0" smtClean="0"/>
              <a:t> </a:t>
            </a:r>
            <a:r>
              <a:rPr lang="fr-FR" sz="1600" dirty="0" err="1" smtClean="0"/>
              <a:t>learn</a:t>
            </a:r>
            <a:r>
              <a:rPr lang="fr-FR" sz="1600" dirty="0" smtClean="0"/>
              <a:t> a lot on the qualification model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D9AC5-9F7A-4137-A870-BEC2F13BFFCA}" type="slidenum">
              <a:rPr lang="fr-FR" smtClean="0"/>
              <a:pPr>
                <a:defRPr/>
              </a:pPr>
              <a:t>19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1571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79512" y="1628800"/>
            <a:ext cx="5384713" cy="4752528"/>
          </a:xfrm>
        </p:spPr>
        <p:txBody>
          <a:bodyPr/>
          <a:lstStyle/>
          <a:p>
            <a:r>
              <a:rPr lang="fr-FR" sz="1400" dirty="0" smtClean="0"/>
              <a:t>Eye-</a:t>
            </a:r>
            <a:r>
              <a:rPr lang="fr-FR" sz="1400" dirty="0" err="1" smtClean="0"/>
              <a:t>Sat</a:t>
            </a:r>
            <a:r>
              <a:rPr lang="fr-FR" sz="1400" dirty="0" smtClean="0"/>
              <a:t>, a </a:t>
            </a:r>
            <a:r>
              <a:rPr lang="fr-FR" sz="1400" dirty="0" err="1" smtClean="0"/>
              <a:t>driving</a:t>
            </a:r>
            <a:r>
              <a:rPr lang="fr-FR" sz="1400" dirty="0" smtClean="0"/>
              <a:t> </a:t>
            </a:r>
            <a:r>
              <a:rPr lang="fr-FR" sz="1400" dirty="0" err="1" smtClean="0"/>
              <a:t>student</a:t>
            </a:r>
            <a:r>
              <a:rPr lang="fr-FR" sz="1400" dirty="0" smtClean="0"/>
              <a:t>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for a performant nanosatellite</a:t>
            </a:r>
          </a:p>
          <a:p>
            <a:pPr lvl="1"/>
            <a:r>
              <a:rPr lang="fr-FR" sz="1200" dirty="0" err="1" smtClean="0"/>
              <a:t>Understand</a:t>
            </a:r>
            <a:r>
              <a:rPr lang="fr-FR" sz="1200" dirty="0" smtClean="0"/>
              <a:t> the </a:t>
            </a:r>
            <a:r>
              <a:rPr lang="fr-FR" sz="1200" dirty="0" err="1" smtClean="0"/>
              <a:t>student</a:t>
            </a:r>
            <a:r>
              <a:rPr lang="fr-FR" sz="1200" dirty="0" smtClean="0"/>
              <a:t> </a:t>
            </a:r>
            <a:r>
              <a:rPr lang="fr-FR" sz="1200" dirty="0" err="1" smtClean="0"/>
              <a:t>CubeSat</a:t>
            </a:r>
            <a:r>
              <a:rPr lang="fr-FR" sz="1200" dirty="0" smtClean="0"/>
              <a:t> </a:t>
            </a:r>
            <a:r>
              <a:rPr lang="fr-FR" sz="1200" dirty="0" err="1" smtClean="0"/>
              <a:t>development</a:t>
            </a:r>
            <a:r>
              <a:rPr lang="fr-FR" sz="1200" dirty="0" smtClean="0"/>
              <a:t> </a:t>
            </a:r>
            <a:r>
              <a:rPr lang="fr-FR" sz="1200" dirty="0" err="1" smtClean="0"/>
              <a:t>process</a:t>
            </a:r>
            <a:r>
              <a:rPr lang="fr-FR" sz="1200" dirty="0" smtClean="0"/>
              <a:t> </a:t>
            </a:r>
          </a:p>
          <a:p>
            <a:pPr lvl="1"/>
            <a:r>
              <a:rPr lang="fr-FR" sz="1200" dirty="0" err="1" smtClean="0"/>
              <a:t>Make</a:t>
            </a:r>
            <a:r>
              <a:rPr lang="fr-FR" sz="1200" dirty="0" smtClean="0"/>
              <a:t> a </a:t>
            </a:r>
            <a:r>
              <a:rPr lang="fr-FR" sz="1200" dirty="0" err="1" smtClean="0"/>
              <a:t>very</a:t>
            </a:r>
            <a:r>
              <a:rPr lang="fr-FR" sz="1200" dirty="0" smtClean="0"/>
              <a:t> efficient 3U </a:t>
            </a:r>
            <a:r>
              <a:rPr lang="fr-FR" sz="1200" dirty="0" err="1" smtClean="0"/>
              <a:t>CubeSat</a:t>
            </a:r>
            <a:endParaRPr lang="fr-FR" sz="1200" dirty="0" smtClean="0"/>
          </a:p>
          <a:p>
            <a:r>
              <a:rPr lang="fr-FR" sz="1400" dirty="0" smtClean="0"/>
              <a:t>Objectives :</a:t>
            </a:r>
          </a:p>
          <a:p>
            <a:pPr lvl="1"/>
            <a:r>
              <a:rPr lang="fr-FR" sz="1200" dirty="0" err="1" smtClean="0"/>
              <a:t>Educational</a:t>
            </a:r>
            <a:r>
              <a:rPr lang="fr-FR" sz="1200" dirty="0" smtClean="0"/>
              <a:t> : </a:t>
            </a:r>
            <a:r>
              <a:rPr lang="fr-FR" sz="1200" dirty="0" err="1" smtClean="0"/>
              <a:t>build</a:t>
            </a:r>
            <a:r>
              <a:rPr lang="fr-FR" sz="1200" dirty="0" smtClean="0"/>
              <a:t> a triple </a:t>
            </a:r>
            <a:r>
              <a:rPr lang="fr-FR" sz="1200" dirty="0" err="1" smtClean="0"/>
              <a:t>CubeSat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students</a:t>
            </a:r>
            <a:r>
              <a:rPr lang="fr-FR" sz="1200" dirty="0" smtClean="0"/>
              <a:t> in </a:t>
            </a:r>
            <a:r>
              <a:rPr lang="fr-FR" sz="1200" dirty="0" err="1" smtClean="0"/>
              <a:t>less</a:t>
            </a:r>
            <a:r>
              <a:rPr lang="fr-FR" sz="1200" dirty="0" smtClean="0"/>
              <a:t> </a:t>
            </a:r>
            <a:r>
              <a:rPr lang="fr-FR" sz="1200" dirty="0" err="1" smtClean="0"/>
              <a:t>than</a:t>
            </a:r>
            <a:r>
              <a:rPr lang="fr-FR" sz="1200" dirty="0" smtClean="0"/>
              <a:t> 5 </a:t>
            </a:r>
            <a:r>
              <a:rPr lang="fr-FR" sz="1200" dirty="0" err="1" smtClean="0"/>
              <a:t>years</a:t>
            </a:r>
            <a:r>
              <a:rPr lang="fr-FR" sz="1200" dirty="0" smtClean="0"/>
              <a:t> in </a:t>
            </a:r>
            <a:r>
              <a:rPr lang="fr-FR" sz="1200" dirty="0" err="1" smtClean="0"/>
              <a:t>order</a:t>
            </a:r>
            <a:r>
              <a:rPr lang="fr-FR" sz="1200" dirty="0" smtClean="0"/>
              <a:t> to </a:t>
            </a:r>
            <a:r>
              <a:rPr lang="fr-FR" sz="1200" dirty="0" err="1" smtClean="0"/>
              <a:t>promote</a:t>
            </a:r>
            <a:r>
              <a:rPr lang="fr-FR" sz="1200" dirty="0" smtClean="0"/>
              <a:t> </a:t>
            </a:r>
            <a:r>
              <a:rPr lang="fr-FR" sz="1200" dirty="0" err="1" smtClean="0"/>
              <a:t>space</a:t>
            </a:r>
            <a:r>
              <a:rPr lang="fr-FR" sz="1200" dirty="0" smtClean="0"/>
              <a:t> engineering</a:t>
            </a:r>
          </a:p>
          <a:p>
            <a:pPr lvl="1"/>
            <a:r>
              <a:rPr lang="fr-FR" sz="1200" dirty="0" smtClean="0"/>
              <a:t>Scientific : </a:t>
            </a:r>
            <a:r>
              <a:rPr lang="fr-FR" sz="1200" dirty="0" err="1" smtClean="0"/>
              <a:t>measurement</a:t>
            </a:r>
            <a:r>
              <a:rPr lang="fr-FR" sz="1200" dirty="0" smtClean="0"/>
              <a:t> of </a:t>
            </a:r>
            <a:r>
              <a:rPr lang="fr-FR" sz="1200" dirty="0" err="1" smtClean="0"/>
              <a:t>intensity</a:t>
            </a:r>
            <a:r>
              <a:rPr lang="fr-FR" sz="1200" dirty="0" smtClean="0"/>
              <a:t> and </a:t>
            </a:r>
            <a:r>
              <a:rPr lang="fr-FR" sz="1200" dirty="0" err="1" smtClean="0"/>
              <a:t>polarization</a:t>
            </a:r>
            <a:r>
              <a:rPr lang="fr-FR" sz="1200" dirty="0" smtClean="0"/>
              <a:t> of the zodiacal light in 4 spectral bands </a:t>
            </a:r>
          </a:p>
          <a:p>
            <a:pPr lvl="1"/>
            <a:r>
              <a:rPr lang="fr-FR" sz="1200" dirty="0" err="1" smtClean="0"/>
              <a:t>Outreach</a:t>
            </a:r>
            <a:r>
              <a:rPr lang="fr-FR" sz="1200" dirty="0" smtClean="0"/>
              <a:t> : 360° </a:t>
            </a:r>
            <a:r>
              <a:rPr lang="fr-FR" sz="1200" dirty="0" err="1" smtClean="0"/>
              <a:t>colored</a:t>
            </a:r>
            <a:r>
              <a:rPr lang="fr-FR" sz="1200" dirty="0" smtClean="0"/>
              <a:t> </a:t>
            </a:r>
            <a:r>
              <a:rPr lang="fr-FR" sz="1200" dirty="0" err="1" smtClean="0"/>
              <a:t>picture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Milky</a:t>
            </a:r>
            <a:r>
              <a:rPr lang="fr-FR" sz="1200" dirty="0" smtClean="0"/>
              <a:t> </a:t>
            </a:r>
            <a:r>
              <a:rPr lang="fr-FR" sz="1200" dirty="0" err="1" smtClean="0"/>
              <a:t>Way</a:t>
            </a:r>
            <a:endParaRPr lang="fr-FR" sz="1200" dirty="0" smtClean="0"/>
          </a:p>
          <a:p>
            <a:pPr lvl="1"/>
            <a:r>
              <a:rPr lang="fr-FR" sz="1200" dirty="0" err="1" smtClean="0"/>
              <a:t>Technological</a:t>
            </a:r>
            <a:r>
              <a:rPr lang="fr-FR" sz="1200" dirty="0" smtClean="0"/>
              <a:t> </a:t>
            </a:r>
            <a:r>
              <a:rPr lang="fr-FR" sz="1200" dirty="0" err="1" smtClean="0"/>
              <a:t>demonstration</a:t>
            </a:r>
            <a:endParaRPr lang="fr-FR" sz="1200" dirty="0" smtClean="0"/>
          </a:p>
          <a:p>
            <a:r>
              <a:rPr lang="fr-FR" sz="1400" dirty="0" err="1" smtClean="0"/>
              <a:t>Context</a:t>
            </a:r>
            <a:r>
              <a:rPr lang="fr-FR" sz="1400" dirty="0" smtClean="0"/>
              <a:t> </a:t>
            </a:r>
          </a:p>
          <a:p>
            <a:pPr lvl="1"/>
            <a:r>
              <a:rPr lang="fr-FR" sz="1200" dirty="0" smtClean="0"/>
              <a:t>About 2,5 people/</a:t>
            </a:r>
            <a:r>
              <a:rPr lang="fr-FR" sz="1200" dirty="0" err="1" smtClean="0"/>
              <a:t>year</a:t>
            </a:r>
            <a:r>
              <a:rPr lang="fr-FR" sz="1200" dirty="0" smtClean="0"/>
              <a:t> for </a:t>
            </a:r>
            <a:r>
              <a:rPr lang="fr-FR" sz="1200" dirty="0" smtClean="0"/>
              <a:t>coordination</a:t>
            </a:r>
            <a:endParaRPr lang="fr-FR" sz="1200" dirty="0" smtClean="0"/>
          </a:p>
          <a:p>
            <a:pPr lvl="1"/>
            <a:r>
              <a:rPr lang="fr-FR" sz="1200" dirty="0" smtClean="0"/>
              <a:t>6-months </a:t>
            </a:r>
            <a:r>
              <a:rPr lang="fr-FR" sz="1200" dirty="0" err="1" smtClean="0"/>
              <a:t>interns</a:t>
            </a:r>
            <a:r>
              <a:rPr lang="fr-FR" sz="1200" dirty="0" smtClean="0"/>
              <a:t> at CNES </a:t>
            </a:r>
            <a:r>
              <a:rPr lang="fr-FR" sz="1200" dirty="0" err="1" smtClean="0"/>
              <a:t>throughout</a:t>
            </a:r>
            <a:r>
              <a:rPr lang="fr-FR" sz="1200" dirty="0" smtClean="0"/>
              <a:t> the </a:t>
            </a:r>
            <a:r>
              <a:rPr lang="fr-FR" sz="1200" dirty="0" err="1" smtClean="0"/>
              <a:t>entire</a:t>
            </a:r>
            <a:r>
              <a:rPr lang="fr-FR" sz="1200" dirty="0" smtClean="0"/>
              <a:t> </a:t>
            </a:r>
            <a:r>
              <a:rPr lang="fr-FR" sz="1200" dirty="0" err="1" smtClean="0"/>
              <a:t>project</a:t>
            </a:r>
            <a:endParaRPr lang="fr-FR" sz="1200" dirty="0" smtClean="0"/>
          </a:p>
          <a:p>
            <a:pPr lvl="1"/>
            <a:r>
              <a:rPr lang="fr-FR" sz="1200" dirty="0" smtClean="0"/>
              <a:t>IUT </a:t>
            </a:r>
            <a:r>
              <a:rPr lang="fr-FR" sz="1200" dirty="0" err="1" smtClean="0"/>
              <a:t>interns</a:t>
            </a:r>
            <a:r>
              <a:rPr lang="fr-FR" sz="1200" dirty="0" smtClean="0"/>
              <a:t> (2-3 </a:t>
            </a:r>
            <a:r>
              <a:rPr lang="fr-FR" sz="1200" dirty="0" err="1" smtClean="0"/>
              <a:t>months</a:t>
            </a:r>
            <a:r>
              <a:rPr lang="fr-FR" sz="1200" dirty="0" smtClean="0"/>
              <a:t>)</a:t>
            </a:r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D9AC5-9F7A-4137-A870-BEC2F13BFFCA}" type="slidenum">
              <a:rPr lang="fr-FR" smtClean="0"/>
              <a:pPr>
                <a:defRPr/>
              </a:pPr>
              <a:t>2</a:t>
            </a:fld>
            <a:endParaRPr lang="fr-FR" sz="130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10" y="4536456"/>
            <a:ext cx="4058640" cy="1119923"/>
          </a:xfrm>
          <a:prstGeom prst="rect">
            <a:avLst/>
          </a:prstGeom>
        </p:spPr>
      </p:pic>
      <p:pic>
        <p:nvPicPr>
          <p:cNvPr id="9" name="Picture 4" descr="1_Zodiac 1972x1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7143"/>
            <a:ext cx="2585286" cy="25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411760" y="2996952"/>
            <a:ext cx="4392488" cy="1440160"/>
          </a:xfrm>
        </p:spPr>
        <p:txBody>
          <a:bodyPr/>
          <a:lstStyle/>
          <a:p>
            <a:pPr marL="0" indent="0" algn="ctr">
              <a:buNone/>
            </a:pPr>
            <a:r>
              <a:rPr lang="fr-FR" sz="6000" dirty="0" smtClean="0"/>
              <a:t>Questions ?</a:t>
            </a:r>
            <a:endParaRPr lang="fr-FR" sz="6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20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900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Organization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D9AC5-9F7A-4137-A870-BEC2F13BFFCA}" type="slidenum">
              <a:rPr lang="fr-FR" smtClean="0"/>
              <a:pPr>
                <a:defRPr/>
              </a:pPr>
              <a:t>3</a:t>
            </a:fld>
            <a:endParaRPr lang="fr-FR" sz="13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8" y="1462061"/>
            <a:ext cx="9061631" cy="49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22728" y="989419"/>
            <a:ext cx="6645831" cy="476377"/>
          </a:xfrm>
        </p:spPr>
        <p:txBody>
          <a:bodyPr/>
          <a:lstStyle/>
          <a:p>
            <a:r>
              <a:rPr lang="fr-FR" dirty="0" smtClean="0">
                <a:solidFill>
                  <a:srgbClr val="156893"/>
                </a:solidFill>
              </a:rPr>
              <a:t>Planning</a:t>
            </a:r>
            <a:endParaRPr lang="fr-FR" dirty="0">
              <a:solidFill>
                <a:srgbClr val="156893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33689" y="1449348"/>
            <a:ext cx="9155868" cy="5339413"/>
            <a:chOff x="-61128" y="875445"/>
            <a:chExt cx="9155868" cy="5339413"/>
          </a:xfrm>
        </p:grpSpPr>
        <p:sp>
          <p:nvSpPr>
            <p:cNvPr id="5" name="ZoneTexte 4"/>
            <p:cNvSpPr txBox="1"/>
            <p:nvPr/>
          </p:nvSpPr>
          <p:spPr>
            <a:xfrm>
              <a:off x="2864493" y="2376261"/>
              <a:ext cx="1048623" cy="177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F. APPER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J-L. DEMONTFORT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E. CARRIE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F. NUSBAUM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Masters SME (UPS)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BOUNOUARA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DEMASSON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Q-V. NGUYEN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PACAUD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J. GALINELLI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N. TOUNSI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G. DRISS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J. SKODA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045174" y="3540762"/>
              <a:ext cx="9886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F. APPER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ELMALEH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HAUTEM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BOUNOUARA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R. HABAZ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T. CABOURDIN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T. CAPOCCI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842833" y="1153775"/>
              <a:ext cx="116121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E. CARRIE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T. DE SAINTIGNON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F. NUSBAUM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E. MEURGUES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HEBRARD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F. DAUVERGNE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FANCELLI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V. WATRELOT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N. HUMEAU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ROULANCE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CARL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HAUTEM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BOUNOUARA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DEMASSON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Q-V. NGUYEN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LABIT-BONIS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Y. TRAORE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Z. BOKAL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S. DE GAETANO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Etudiants ENAC (projet JAVA)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O. LEZAUD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88024" y="4570997"/>
              <a:ext cx="901812" cy="13563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7233" y="4789146"/>
              <a:ext cx="901812" cy="13563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694362" y="5092016"/>
              <a:ext cx="741323" cy="135584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50818" y="4789146"/>
              <a:ext cx="901812" cy="13563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261" y="5042347"/>
              <a:ext cx="901812" cy="13563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259610" y="5345217"/>
              <a:ext cx="741323" cy="135584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12620" y="4568974"/>
              <a:ext cx="901812" cy="13563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2609751" y="4873867"/>
              <a:ext cx="741323" cy="135584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51920" y="4570997"/>
              <a:ext cx="901812" cy="13563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41582" y="4360905"/>
              <a:ext cx="901812" cy="13563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438713" y="4663775"/>
              <a:ext cx="741323" cy="135584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4" t="18017" r="43405" b="10653"/>
            <a:stretch/>
          </p:blipFill>
          <p:spPr bwMode="auto">
            <a:xfrm>
              <a:off x="8657146" y="2638016"/>
              <a:ext cx="437594" cy="186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e 19"/>
            <p:cNvGrpSpPr/>
            <p:nvPr/>
          </p:nvGrpSpPr>
          <p:grpSpPr>
            <a:xfrm>
              <a:off x="243102" y="5211529"/>
              <a:ext cx="1027686" cy="336415"/>
              <a:chOff x="165219" y="1907308"/>
              <a:chExt cx="1570719" cy="129496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65219" y="1907308"/>
                <a:ext cx="1477332" cy="12949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62" name="Rectangle 61"/>
              <p:cNvSpPr/>
              <p:nvPr/>
            </p:nvSpPr>
            <p:spPr>
              <a:xfrm>
                <a:off x="165219" y="1907308"/>
                <a:ext cx="1570719" cy="12949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Phases 0/A</a:t>
                </a: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1143955" y="4935023"/>
              <a:ext cx="966585" cy="336415"/>
              <a:chOff x="165219" y="1907308"/>
              <a:chExt cx="1477332" cy="1294968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65219" y="1907308"/>
                <a:ext cx="1477332" cy="12949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60" name="Rectangle 59"/>
              <p:cNvSpPr/>
              <p:nvPr/>
            </p:nvSpPr>
            <p:spPr>
              <a:xfrm>
                <a:off x="165219" y="1907308"/>
                <a:ext cx="1477332" cy="12949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Phase B</a:t>
                </a:r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3317735" y="4756253"/>
              <a:ext cx="966585" cy="336415"/>
              <a:chOff x="165219" y="1907308"/>
              <a:chExt cx="1477332" cy="129496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5219" y="1907308"/>
                <a:ext cx="1477332" cy="12949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58" name="Rectangle 57"/>
              <p:cNvSpPr/>
              <p:nvPr/>
            </p:nvSpPr>
            <p:spPr>
              <a:xfrm>
                <a:off x="165219" y="1907308"/>
                <a:ext cx="1477332" cy="12949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Phase C</a:t>
                </a:r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6372282" y="4537576"/>
              <a:ext cx="966585" cy="336415"/>
              <a:chOff x="165219" y="1907308"/>
              <a:chExt cx="1477332" cy="129496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5219" y="1907308"/>
                <a:ext cx="1477332" cy="12949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56" name="Rectangle 55"/>
              <p:cNvSpPr/>
              <p:nvPr/>
            </p:nvSpPr>
            <p:spPr>
              <a:xfrm>
                <a:off x="165219" y="1907308"/>
                <a:ext cx="1477332" cy="12949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marR="0" lvl="0" indent="0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Phase D</a:t>
                </a: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-61128" y="5811586"/>
              <a:ext cx="507383" cy="40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Sept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2012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904454" y="5541560"/>
              <a:ext cx="4908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Sept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2013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742012" y="5541560"/>
              <a:ext cx="4982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2014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751430" y="5319540"/>
              <a:ext cx="490638" cy="40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Sept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2014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597311" y="5328834"/>
              <a:ext cx="5092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2015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508413" y="5320320"/>
              <a:ext cx="490638" cy="40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Sept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2015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563892" y="5110685"/>
              <a:ext cx="4909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2016</a:t>
              </a:r>
            </a:p>
          </p:txBody>
        </p:sp>
        <p:sp>
          <p:nvSpPr>
            <p:cNvPr id="31" name="Accolade fermante 30"/>
            <p:cNvSpPr/>
            <p:nvPr/>
          </p:nvSpPr>
          <p:spPr>
            <a:xfrm rot="5400000">
              <a:off x="334471" y="4470974"/>
              <a:ext cx="252451" cy="792686"/>
            </a:xfrm>
            <a:prstGeom prst="rightBrace">
              <a:avLst>
                <a:gd name="adj1" fmla="val 8333"/>
                <a:gd name="adj2" fmla="val 46804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64353" y="4395895"/>
              <a:ext cx="0" cy="3768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3" name="Accolade fermante 32"/>
            <p:cNvSpPr/>
            <p:nvPr/>
          </p:nvSpPr>
          <p:spPr>
            <a:xfrm rot="5400000">
              <a:off x="1327990" y="4219905"/>
              <a:ext cx="252451" cy="792686"/>
            </a:xfrm>
            <a:prstGeom prst="rightBrace">
              <a:avLst>
                <a:gd name="adj1" fmla="val 8333"/>
                <a:gd name="adj2" fmla="val 46804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1057873" y="3632049"/>
              <a:ext cx="0" cy="88965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5" name="Accolade fermante 34"/>
            <p:cNvSpPr/>
            <p:nvPr/>
          </p:nvSpPr>
          <p:spPr>
            <a:xfrm rot="5400000">
              <a:off x="2281412" y="4235444"/>
              <a:ext cx="252451" cy="792686"/>
            </a:xfrm>
            <a:prstGeom prst="rightBrace">
              <a:avLst>
                <a:gd name="adj1" fmla="val 8333"/>
                <a:gd name="adj2" fmla="val 46804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2011295" y="3090248"/>
              <a:ext cx="0" cy="144699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7" name="Accolade fermante 36"/>
            <p:cNvSpPr/>
            <p:nvPr/>
          </p:nvSpPr>
          <p:spPr>
            <a:xfrm rot="5400000">
              <a:off x="3179027" y="3982383"/>
              <a:ext cx="252451" cy="792686"/>
            </a:xfrm>
            <a:prstGeom prst="rightBrace">
              <a:avLst>
                <a:gd name="adj1" fmla="val 8333"/>
                <a:gd name="adj2" fmla="val 46804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2908908" y="2376261"/>
              <a:ext cx="1" cy="190792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9" name="Accolade fermante 38"/>
            <p:cNvSpPr/>
            <p:nvPr/>
          </p:nvSpPr>
          <p:spPr>
            <a:xfrm rot="5400000">
              <a:off x="4151763" y="3938603"/>
              <a:ext cx="252451" cy="792686"/>
            </a:xfrm>
            <a:prstGeom prst="rightBrace">
              <a:avLst>
                <a:gd name="adj1" fmla="val 8333"/>
                <a:gd name="adj2" fmla="val 46804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3864687" y="1147651"/>
              <a:ext cx="16959" cy="307343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1" name="Accolade fermante 40"/>
            <p:cNvSpPr/>
            <p:nvPr/>
          </p:nvSpPr>
          <p:spPr>
            <a:xfrm rot="5400000">
              <a:off x="5162101" y="3925207"/>
              <a:ext cx="252451" cy="792686"/>
            </a:xfrm>
            <a:prstGeom prst="rightBrace">
              <a:avLst>
                <a:gd name="adj1" fmla="val 8333"/>
                <a:gd name="adj2" fmla="val 46804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4890045" y="2459629"/>
              <a:ext cx="931" cy="177023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3" name="ZoneTexte 42"/>
            <p:cNvSpPr txBox="1"/>
            <p:nvPr/>
          </p:nvSpPr>
          <p:spPr>
            <a:xfrm>
              <a:off x="36880" y="4360905"/>
              <a:ext cx="94523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PALUN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RESSOUCHE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MONTORO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969809" y="3028438"/>
              <a:ext cx="1018672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F. APPER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ELMALEH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HAUTEM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BOUNOUARA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HOLLARD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R. HABAZ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T. CABOURDIN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F. VIAUD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AVIGNON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K. NOCENTINI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RESSOUCHE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4849599" y="2424161"/>
              <a:ext cx="11962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M.PECH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CHALUMEAU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CHOMEL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N. BOUCHER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J-P. AUGE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W. FAYSSE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Q. ROHAN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AVERSENG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B. LAUNET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A.LEBOUCHER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ROULANCE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BOUNOUARA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V. NGUYEN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UcPeriod"/>
                <a:tabLst/>
                <a:defRPr/>
              </a:pPr>
              <a:endPara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7532174" y="1628632"/>
              <a:ext cx="1280452" cy="83099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Ready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 for </a:t>
              </a: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launch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 : </a:t>
              </a: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June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 2017</a:t>
              </a:r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>
              <a:off x="8172400" y="2473545"/>
              <a:ext cx="0" cy="2016477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6701395" y="4367012"/>
              <a:ext cx="901812" cy="13563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668732" y="4358791"/>
              <a:ext cx="901812" cy="13563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Accolade fermante 49"/>
            <p:cNvSpPr/>
            <p:nvPr/>
          </p:nvSpPr>
          <p:spPr>
            <a:xfrm rot="5400000">
              <a:off x="6085861" y="3757921"/>
              <a:ext cx="252451" cy="792686"/>
            </a:xfrm>
            <a:prstGeom prst="rightBrace">
              <a:avLst>
                <a:gd name="adj1" fmla="val 8333"/>
                <a:gd name="adj2" fmla="val 46804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777649" y="875445"/>
              <a:ext cx="132119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CHOMEL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N. BOUCHER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NUNEZ MUGUERZA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RUIZ RIVILLA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LUBEIGT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O. LAGRANGE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E. COUTURIER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MZABI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SOMMER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VHDL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L. ORTEGA ESPLUGA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GASNIER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NOLLE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N. FIFIS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F. CHAUBEYRE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MASSON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DESLANDES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G. CANARD LUQUE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GENIS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C. DE RESSEGUIER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M. ROULANCE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A. BOUNOUARA</a:t>
              </a:r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5809373" y="883901"/>
              <a:ext cx="4790" cy="318826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3" name="ZoneTexte 52"/>
            <p:cNvSpPr txBox="1"/>
            <p:nvPr/>
          </p:nvSpPr>
          <p:spPr>
            <a:xfrm>
              <a:off x="6419929" y="4840711"/>
              <a:ext cx="4909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Sept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2016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7410562" y="4826903"/>
              <a:ext cx="4909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2017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-22446" y="6464640"/>
            <a:ext cx="607839" cy="251460"/>
          </a:xfrm>
        </p:spPr>
        <p:txBody>
          <a:bodyPr/>
          <a:lstStyle/>
          <a:p>
            <a:pPr>
              <a:defRPr/>
            </a:pPr>
            <a:fld id="{85A413CF-13C8-4B7D-A0C0-AE3906180B1D}" type="slidenum">
              <a:rPr lang="fr-FR" smtClean="0"/>
              <a:pPr>
                <a:defRPr/>
              </a:pPr>
              <a:t>4</a:t>
            </a:fld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8894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7"/>
          <a:stretch/>
        </p:blipFill>
        <p:spPr>
          <a:xfrm>
            <a:off x="1939" y="1597442"/>
            <a:ext cx="8021556" cy="52605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156893"/>
                </a:solidFill>
              </a:rPr>
              <a:t>Internal</a:t>
            </a:r>
            <a:r>
              <a:rPr lang="fr-FR" dirty="0" smtClean="0">
                <a:solidFill>
                  <a:srgbClr val="156893"/>
                </a:solidFill>
              </a:rPr>
              <a:t> </a:t>
            </a:r>
            <a:r>
              <a:rPr lang="fr-FR" dirty="0" err="1" smtClean="0">
                <a:solidFill>
                  <a:srgbClr val="156893"/>
                </a:solidFill>
              </a:rPr>
              <a:t>view</a:t>
            </a:r>
            <a:endParaRPr lang="fr-FR" dirty="0">
              <a:solidFill>
                <a:srgbClr val="156893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4591505" y="1727212"/>
            <a:ext cx="71007" cy="162867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 bwMode="auto">
          <a:xfrm flipH="1">
            <a:off x="5065149" y="2909621"/>
            <a:ext cx="2536556" cy="11917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 bwMode="auto">
          <a:xfrm>
            <a:off x="3815057" y="2437214"/>
            <a:ext cx="477616" cy="132058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 bwMode="auto">
          <a:xfrm>
            <a:off x="3173709" y="2976414"/>
            <a:ext cx="523375" cy="7167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62" idx="1"/>
          </p:cNvCxnSpPr>
          <p:nvPr/>
        </p:nvCxnSpPr>
        <p:spPr bwMode="auto">
          <a:xfrm flipH="1">
            <a:off x="6821965" y="1597442"/>
            <a:ext cx="1036145" cy="30906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3081329" y="5332957"/>
            <a:ext cx="2810136" cy="707765"/>
            <a:chOff x="1907704" y="6500645"/>
            <a:chExt cx="840693" cy="240723"/>
          </a:xfrm>
        </p:grpSpPr>
        <p:cxnSp>
          <p:nvCxnSpPr>
            <p:cNvPr id="4" name="Connecteur droit avec flèche 3"/>
            <p:cNvCxnSpPr/>
            <p:nvPr/>
          </p:nvCxnSpPr>
          <p:spPr bwMode="auto">
            <a:xfrm flipH="1" flipV="1">
              <a:off x="1907704" y="6500645"/>
              <a:ext cx="492353" cy="24072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 bwMode="auto">
            <a:xfrm>
              <a:off x="2400057" y="6741368"/>
              <a:ext cx="3483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2499155" y="5465587"/>
            <a:ext cx="2872672" cy="1017294"/>
            <a:chOff x="1907704" y="6500645"/>
            <a:chExt cx="840693" cy="240723"/>
          </a:xfrm>
        </p:grpSpPr>
        <p:cxnSp>
          <p:nvCxnSpPr>
            <p:cNvPr id="46" name="Connecteur droit avec flèche 45"/>
            <p:cNvCxnSpPr/>
            <p:nvPr/>
          </p:nvCxnSpPr>
          <p:spPr bwMode="auto">
            <a:xfrm flipH="1" flipV="1">
              <a:off x="1907704" y="6500645"/>
              <a:ext cx="492353" cy="24072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 bwMode="auto">
            <a:xfrm>
              <a:off x="2400057" y="6741368"/>
              <a:ext cx="3483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4625214" y="4569015"/>
            <a:ext cx="2339742" cy="458447"/>
            <a:chOff x="1907704" y="6500645"/>
            <a:chExt cx="840693" cy="240723"/>
          </a:xfrm>
        </p:grpSpPr>
        <p:cxnSp>
          <p:nvCxnSpPr>
            <p:cNvPr id="49" name="Connecteur droit avec flèche 48"/>
            <p:cNvCxnSpPr/>
            <p:nvPr/>
          </p:nvCxnSpPr>
          <p:spPr bwMode="auto">
            <a:xfrm flipH="1" flipV="1">
              <a:off x="1907704" y="6500645"/>
              <a:ext cx="492353" cy="24072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 bwMode="auto">
            <a:xfrm>
              <a:off x="2400057" y="6741368"/>
              <a:ext cx="3483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5411005" y="6294951"/>
            <a:ext cx="289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Power </a:t>
            </a:r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board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836729" y="5518380"/>
            <a:ext cx="289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S-band </a:t>
            </a:r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transceiver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451997" y="2336915"/>
            <a:ext cx="136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X-band </a:t>
            </a:r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transmitter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190086" y="4359406"/>
            <a:ext cx="206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X-band </a:t>
            </a:r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antenna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190086" y="3686660"/>
            <a:ext cx="199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S-band </a:t>
            </a:r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antenna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7858110" y="1412776"/>
            <a:ext cx="123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Cap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906229" y="5844739"/>
            <a:ext cx="29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Magnetotorquers</a:t>
            </a:r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board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587494" y="5267104"/>
            <a:ext cx="97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OBC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058158" y="1800811"/>
            <a:ext cx="136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Interface </a:t>
            </a:r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board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504110" y="1400267"/>
            <a:ext cx="208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Stellar</a:t>
            </a:r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sensor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7678061" y="2716315"/>
            <a:ext cx="150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Payload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57" name="Groupe 56"/>
          <p:cNvGrpSpPr/>
          <p:nvPr/>
        </p:nvGrpSpPr>
        <p:grpSpPr>
          <a:xfrm>
            <a:off x="3312813" y="5034552"/>
            <a:ext cx="3509152" cy="665789"/>
            <a:chOff x="1907704" y="6500645"/>
            <a:chExt cx="840693" cy="240723"/>
          </a:xfrm>
        </p:grpSpPr>
        <p:cxnSp>
          <p:nvCxnSpPr>
            <p:cNvPr id="63" name="Connecteur droit avec flèche 62"/>
            <p:cNvCxnSpPr/>
            <p:nvPr/>
          </p:nvCxnSpPr>
          <p:spPr bwMode="auto">
            <a:xfrm flipH="1" flipV="1">
              <a:off x="1907704" y="6500645"/>
              <a:ext cx="492353" cy="24072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 bwMode="auto">
            <a:xfrm>
              <a:off x="2400057" y="6741368"/>
              <a:ext cx="3483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Connecteur droit avec flèche 65"/>
          <p:cNvCxnSpPr>
            <a:stCxn id="61" idx="1"/>
          </p:cNvCxnSpPr>
          <p:nvPr/>
        </p:nvCxnSpPr>
        <p:spPr bwMode="auto">
          <a:xfrm flipH="1" flipV="1">
            <a:off x="6156176" y="3780306"/>
            <a:ext cx="1033910" cy="910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 bwMode="auto">
          <a:xfrm flipH="1" flipV="1">
            <a:off x="5286107" y="4332221"/>
            <a:ext cx="1888400" cy="26916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413CF-13C8-4B7D-A0C0-AE3906180B1D}" type="slidenum">
              <a:rPr lang="fr-FR" smtClean="0"/>
              <a:pPr>
                <a:defRPr/>
              </a:pPr>
              <a:t>5</a:t>
            </a:fld>
            <a:endParaRPr lang="fr-FR" sz="1300"/>
          </a:p>
        </p:txBody>
      </p:sp>
      <p:grpSp>
        <p:nvGrpSpPr>
          <p:cNvPr id="41" name="Groupe 40"/>
          <p:cNvGrpSpPr/>
          <p:nvPr/>
        </p:nvGrpSpPr>
        <p:grpSpPr>
          <a:xfrm>
            <a:off x="4220344" y="4881138"/>
            <a:ext cx="2339742" cy="645482"/>
            <a:chOff x="1907704" y="6500645"/>
            <a:chExt cx="840693" cy="240723"/>
          </a:xfrm>
        </p:grpSpPr>
        <p:cxnSp>
          <p:nvCxnSpPr>
            <p:cNvPr id="68" name="Connecteur droit avec flèche 67"/>
            <p:cNvCxnSpPr/>
            <p:nvPr/>
          </p:nvCxnSpPr>
          <p:spPr bwMode="auto">
            <a:xfrm flipH="1" flipV="1">
              <a:off x="1907704" y="6500645"/>
              <a:ext cx="492353" cy="24072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 bwMode="auto">
            <a:xfrm>
              <a:off x="2400057" y="6741368"/>
              <a:ext cx="34834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ZoneTexte 70"/>
          <p:cNvSpPr txBox="1"/>
          <p:nvPr/>
        </p:nvSpPr>
        <p:spPr>
          <a:xfrm>
            <a:off x="7037287" y="4864123"/>
            <a:ext cx="194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Reaction</a:t>
            </a:r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10000"/>
                  </a:schemeClr>
                </a:solidFill>
              </a:rPr>
              <a:t>wheels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Ground segment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D9AC5-9F7A-4137-A870-BEC2F13BFFCA}" type="slidenum">
              <a:rPr lang="fr-FR"/>
              <a:pPr>
                <a:defRPr/>
              </a:pPr>
              <a:t>6</a:t>
            </a:fld>
            <a:endParaRPr lang="fr-FR" sz="1300"/>
          </a:p>
        </p:txBody>
      </p:sp>
      <p:sp>
        <p:nvSpPr>
          <p:cNvPr id="59" name="Rectangle à coins arrondis 58"/>
          <p:cNvSpPr/>
          <p:nvPr/>
        </p:nvSpPr>
        <p:spPr>
          <a:xfrm>
            <a:off x="5651146" y="5241543"/>
            <a:ext cx="2665270" cy="870984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600" b="1" kern="0" dirty="0">
                <a:solidFill>
                  <a:prstClr val="white"/>
                </a:solidFill>
                <a:latin typeface="Calibri"/>
              </a:rPr>
              <a:t>Centre de commande-contrôle (CCC)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2243294" y="2784648"/>
            <a:ext cx="1867759" cy="773456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62" name="Groupe 61"/>
          <p:cNvGrpSpPr/>
          <p:nvPr/>
        </p:nvGrpSpPr>
        <p:grpSpPr>
          <a:xfrm>
            <a:off x="736157" y="2332012"/>
            <a:ext cx="1512168" cy="2207113"/>
            <a:chOff x="1600977" y="1992143"/>
            <a:chExt cx="1512168" cy="2207113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1" t="25076" r="31404" b="20107"/>
            <a:stretch/>
          </p:blipFill>
          <p:spPr bwMode="auto">
            <a:xfrm>
              <a:off x="1868493" y="1992143"/>
              <a:ext cx="1043536" cy="1316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Rectangle à coins arrondis 63"/>
            <p:cNvSpPr/>
            <p:nvPr/>
          </p:nvSpPr>
          <p:spPr>
            <a:xfrm>
              <a:off x="1600977" y="3263152"/>
              <a:ext cx="1512168" cy="936104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fr-FR" sz="1600" b="1" kern="0">
                  <a:solidFill>
                    <a:prstClr val="white"/>
                  </a:solidFill>
                  <a:latin typeface="Calibri"/>
                </a:rPr>
                <a:t>TETX</a:t>
              </a:r>
              <a:endParaRPr lang="fr-FR" sz="11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7092280" y="2577116"/>
            <a:ext cx="1512168" cy="2004012"/>
            <a:chOff x="6455959" y="2198444"/>
            <a:chExt cx="1512168" cy="2004012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7" t="45732" r="44077" b="37811"/>
            <a:stretch/>
          </p:blipFill>
          <p:spPr bwMode="auto">
            <a:xfrm>
              <a:off x="6701927" y="2198444"/>
              <a:ext cx="1020238" cy="1105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à coins arrondis 66"/>
            <p:cNvSpPr/>
            <p:nvPr/>
          </p:nvSpPr>
          <p:spPr>
            <a:xfrm>
              <a:off x="6455959" y="3266352"/>
              <a:ext cx="1512168" cy="936104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fr-FR" sz="1600" b="1" kern="0" dirty="0">
                  <a:solidFill>
                    <a:prstClr val="white"/>
                  </a:solidFill>
                  <a:latin typeface="Calibri"/>
                </a:rPr>
                <a:t>STC</a:t>
              </a:r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5800193" y="1668861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kern="0" dirty="0">
                <a:solidFill>
                  <a:srgbClr val="005191"/>
                </a:solidFill>
              </a:rPr>
              <a:t>Bande S</a:t>
            </a:r>
          </a:p>
          <a:p>
            <a:pPr>
              <a:defRPr/>
            </a:pPr>
            <a:r>
              <a:rPr lang="fr-FR" sz="1400" kern="0" dirty="0">
                <a:solidFill>
                  <a:srgbClr val="005191"/>
                </a:solidFill>
              </a:rPr>
              <a:t>TC : </a:t>
            </a:r>
            <a:r>
              <a:rPr lang="fr-FR" sz="1400" kern="0" dirty="0" smtClean="0">
                <a:solidFill>
                  <a:srgbClr val="005191"/>
                </a:solidFill>
              </a:rPr>
              <a:t>8 Kbps </a:t>
            </a:r>
            <a:endParaRPr lang="fr-FR" sz="1400" kern="0" dirty="0">
              <a:solidFill>
                <a:srgbClr val="005191"/>
              </a:solidFill>
            </a:endParaRPr>
          </a:p>
          <a:p>
            <a:pPr>
              <a:defRPr/>
            </a:pPr>
            <a:r>
              <a:rPr lang="fr-FR" sz="1400" kern="0" dirty="0">
                <a:solidFill>
                  <a:srgbClr val="005191"/>
                </a:solidFill>
              </a:rPr>
              <a:t>HKTM : </a:t>
            </a:r>
            <a:r>
              <a:rPr lang="fr-FR" sz="1400" kern="0" dirty="0" smtClean="0">
                <a:solidFill>
                  <a:srgbClr val="005191"/>
                </a:solidFill>
              </a:rPr>
              <a:t>85 </a:t>
            </a:r>
            <a:r>
              <a:rPr lang="fr-FR" sz="1400" kern="0" dirty="0">
                <a:solidFill>
                  <a:srgbClr val="005191"/>
                </a:solidFill>
              </a:rPr>
              <a:t>Kbps</a:t>
            </a:r>
            <a:endParaRPr lang="fr-FR" sz="1100" kern="0" dirty="0">
              <a:solidFill>
                <a:srgbClr val="005191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701610" y="1658856"/>
            <a:ext cx="172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kern="0" dirty="0">
                <a:solidFill>
                  <a:srgbClr val="005191"/>
                </a:solidFill>
              </a:rPr>
              <a:t>Bande X</a:t>
            </a:r>
          </a:p>
          <a:p>
            <a:pPr>
              <a:defRPr/>
            </a:pPr>
            <a:r>
              <a:rPr lang="fr-FR" sz="1400" kern="0" dirty="0">
                <a:solidFill>
                  <a:srgbClr val="005191"/>
                </a:solidFill>
              </a:rPr>
              <a:t>PLTM : </a:t>
            </a:r>
            <a:r>
              <a:rPr lang="fr-FR" sz="1400" kern="0" dirty="0" smtClean="0">
                <a:solidFill>
                  <a:srgbClr val="005191"/>
                </a:solidFill>
              </a:rPr>
              <a:t>15 </a:t>
            </a:r>
            <a:r>
              <a:rPr lang="fr-FR" sz="1400" kern="0" dirty="0">
                <a:solidFill>
                  <a:srgbClr val="005191"/>
                </a:solidFill>
              </a:rPr>
              <a:t>Mbps</a:t>
            </a: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3424112" y="5893649"/>
            <a:ext cx="2227034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1" name="Connecteur droit avec flèche 70"/>
          <p:cNvCxnSpPr/>
          <p:nvPr/>
        </p:nvCxnSpPr>
        <p:spPr>
          <a:xfrm flipV="1">
            <a:off x="7380312" y="4584852"/>
            <a:ext cx="0" cy="575639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2" name="Connecteur droit avec flèche 71"/>
          <p:cNvCxnSpPr/>
          <p:nvPr/>
        </p:nvCxnSpPr>
        <p:spPr>
          <a:xfrm>
            <a:off x="7235921" y="4656856"/>
            <a:ext cx="0" cy="56469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3" name="Connecteur droit avec flèche 72"/>
          <p:cNvCxnSpPr/>
          <p:nvPr/>
        </p:nvCxnSpPr>
        <p:spPr>
          <a:xfrm>
            <a:off x="2069762" y="4619512"/>
            <a:ext cx="10499" cy="56469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4" name="Connecteur droit avec flèche 73"/>
          <p:cNvCxnSpPr/>
          <p:nvPr/>
        </p:nvCxnSpPr>
        <p:spPr>
          <a:xfrm flipH="1">
            <a:off x="3341134" y="5568552"/>
            <a:ext cx="2261198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5" name="ZoneTexte 74"/>
          <p:cNvSpPr txBox="1"/>
          <p:nvPr/>
        </p:nvSpPr>
        <p:spPr>
          <a:xfrm>
            <a:off x="2069762" y="4728867"/>
            <a:ext cx="605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kern="0" dirty="0">
                <a:solidFill>
                  <a:srgbClr val="005191"/>
                </a:solidFill>
              </a:rPr>
              <a:t>PLTM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729777" y="5917283"/>
            <a:ext cx="210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kern="0" dirty="0">
                <a:solidFill>
                  <a:srgbClr val="005191"/>
                </a:solidFill>
              </a:rPr>
              <a:t>Plan de travail (IRIS, guidage, vidage PLTM)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3705065" y="4797156"/>
            <a:ext cx="20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kern="0">
                <a:solidFill>
                  <a:srgbClr val="005191"/>
                </a:solidFill>
              </a:rPr>
              <a:t>Prévision/restitution </a:t>
            </a:r>
            <a:r>
              <a:rPr lang="fr-FR" sz="1200" kern="0" dirty="0">
                <a:solidFill>
                  <a:srgbClr val="005191"/>
                </a:solidFill>
              </a:rPr>
              <a:t>d’attitude et d’orbite</a:t>
            </a:r>
          </a:p>
          <a:p>
            <a:pPr>
              <a:defRPr/>
            </a:pPr>
            <a:r>
              <a:rPr lang="fr-FR" sz="1200" kern="0">
                <a:solidFill>
                  <a:srgbClr val="005191"/>
                </a:solidFill>
              </a:rPr>
              <a:t>Données </a:t>
            </a:r>
            <a:r>
              <a:rPr lang="fr-FR" sz="1200" kern="0" dirty="0">
                <a:solidFill>
                  <a:srgbClr val="005191"/>
                </a:solidFill>
              </a:rPr>
              <a:t>auxiliaires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5726127" y="3368029"/>
            <a:ext cx="614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kern="0" dirty="0">
                <a:solidFill>
                  <a:srgbClr val="005191"/>
                </a:solidFill>
              </a:rPr>
              <a:t>HKTM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7380312" y="4728868"/>
            <a:ext cx="52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kern="0" dirty="0">
                <a:solidFill>
                  <a:srgbClr val="005191"/>
                </a:solidFill>
              </a:rPr>
              <a:t>Plan TC</a:t>
            </a:r>
          </a:p>
        </p:txBody>
      </p:sp>
      <p:sp>
        <p:nvSpPr>
          <p:cNvPr id="80" name="Rectangle à coins arrondis 79"/>
          <p:cNvSpPr/>
          <p:nvPr/>
        </p:nvSpPr>
        <p:spPr>
          <a:xfrm>
            <a:off x="1145449" y="5208983"/>
            <a:ext cx="2195689" cy="93610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600" b="1" kern="0">
                <a:solidFill>
                  <a:prstClr val="white"/>
                </a:solidFill>
                <a:latin typeface="Calibri"/>
              </a:rPr>
              <a:t>Centre de mission (CM)</a:t>
            </a:r>
            <a:endParaRPr lang="fr-FR" sz="1600" b="1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 flipV="1">
            <a:off x="7956376" y="4596715"/>
            <a:ext cx="0" cy="575639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82" name="ZoneTexte 81"/>
          <p:cNvSpPr txBox="1"/>
          <p:nvPr/>
        </p:nvSpPr>
        <p:spPr>
          <a:xfrm>
            <a:off x="7956376" y="471448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kern="0" dirty="0">
                <a:solidFill>
                  <a:srgbClr val="005191"/>
                </a:solidFill>
              </a:rPr>
              <a:t>Ephémérides</a:t>
            </a:r>
          </a:p>
          <a:p>
            <a:pPr>
              <a:defRPr/>
            </a:pPr>
            <a:r>
              <a:rPr lang="fr-FR" sz="1200" kern="0" dirty="0">
                <a:solidFill>
                  <a:srgbClr val="005191"/>
                </a:solidFill>
              </a:rPr>
              <a:t>Disponibilités</a:t>
            </a:r>
          </a:p>
        </p:txBody>
      </p:sp>
      <p:cxnSp>
        <p:nvCxnSpPr>
          <p:cNvPr id="83" name="Connecteur droit avec flèche 82"/>
          <p:cNvCxnSpPr/>
          <p:nvPr/>
        </p:nvCxnSpPr>
        <p:spPr>
          <a:xfrm flipV="1">
            <a:off x="1504193" y="4597637"/>
            <a:ext cx="0" cy="575639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84" name="ZoneTexte 83"/>
          <p:cNvSpPr txBox="1"/>
          <p:nvPr/>
        </p:nvSpPr>
        <p:spPr>
          <a:xfrm>
            <a:off x="323528" y="46605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200" kern="0" dirty="0">
                <a:solidFill>
                  <a:srgbClr val="005191"/>
                </a:solidFill>
              </a:rPr>
              <a:t>Désignations</a:t>
            </a:r>
          </a:p>
          <a:p>
            <a:pPr algn="r">
              <a:defRPr/>
            </a:pPr>
            <a:r>
              <a:rPr lang="fr-FR" sz="1200" kern="0" dirty="0" err="1">
                <a:solidFill>
                  <a:srgbClr val="005191"/>
                </a:solidFill>
              </a:rPr>
              <a:t>Logbook</a:t>
            </a:r>
            <a:endParaRPr lang="fr-FR" sz="1200" kern="0" dirty="0">
              <a:solidFill>
                <a:srgbClr val="005191"/>
              </a:solidFill>
            </a:endParaRPr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338" y="1268764"/>
            <a:ext cx="2300163" cy="2257521"/>
          </a:xfrm>
          <a:prstGeom prst="rect">
            <a:avLst/>
          </a:prstGeom>
        </p:spPr>
      </p:pic>
      <p:sp>
        <p:nvSpPr>
          <p:cNvPr id="118" name="ZoneTexte 117"/>
          <p:cNvSpPr txBox="1"/>
          <p:nvPr/>
        </p:nvSpPr>
        <p:spPr>
          <a:xfrm>
            <a:off x="3038294" y="3171380"/>
            <a:ext cx="605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kern="0" dirty="0">
                <a:solidFill>
                  <a:srgbClr val="005191"/>
                </a:solidFill>
              </a:rPr>
              <a:t>PLTM</a:t>
            </a:r>
          </a:p>
        </p:txBody>
      </p:sp>
      <p:cxnSp>
        <p:nvCxnSpPr>
          <p:cNvPr id="119" name="Connecteur droit avec flèche 118"/>
          <p:cNvCxnSpPr/>
          <p:nvPr/>
        </p:nvCxnSpPr>
        <p:spPr>
          <a:xfrm>
            <a:off x="5220072" y="2990376"/>
            <a:ext cx="1872208" cy="72012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2" name="Connecteur droit avec flèche 121"/>
          <p:cNvCxnSpPr/>
          <p:nvPr/>
        </p:nvCxnSpPr>
        <p:spPr>
          <a:xfrm flipH="1" flipV="1">
            <a:off x="5220072" y="2784652"/>
            <a:ext cx="1872208" cy="74163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28" name="ZoneTexte 127"/>
          <p:cNvSpPr txBox="1"/>
          <p:nvPr/>
        </p:nvSpPr>
        <p:spPr>
          <a:xfrm>
            <a:off x="6372200" y="307245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kern="0">
                <a:solidFill>
                  <a:srgbClr val="005191"/>
                </a:solidFill>
              </a:rPr>
              <a:t>TC</a:t>
            </a:r>
            <a:endParaRPr lang="fr-FR" sz="1200" kern="0" dirty="0">
              <a:solidFill>
                <a:srgbClr val="00519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6653809" y="4763365"/>
            <a:ext cx="589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kern="0" dirty="0">
                <a:solidFill>
                  <a:srgbClr val="005191"/>
                </a:solidFill>
              </a:rPr>
              <a:t>HKTM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6697169" y="2478882"/>
            <a:ext cx="2232248" cy="246324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algn="just" defTabSz="457200" fontAlgn="base" hangingPunct="0">
              <a:spcBef>
                <a:spcPct val="0"/>
              </a:spcBef>
              <a:spcAft>
                <a:spcPct val="0"/>
              </a:spcAft>
            </a:pPr>
            <a:endParaRPr lang="fr-FR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97384" y="3833209"/>
            <a:ext cx="13616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FF0000"/>
                </a:solidFill>
              </a:rPr>
              <a:t>Réseau multi-mission du CNES</a:t>
            </a:r>
          </a:p>
        </p:txBody>
      </p:sp>
    </p:spTree>
    <p:extLst>
      <p:ext uri="{BB962C8B-B14F-4D97-AF65-F5344CB8AC3E}">
        <p14:creationId xmlns:p14="http://schemas.microsoft.com/office/powerpoint/2010/main" val="32383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Theory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7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32" name="Flèche droite 31"/>
          <p:cNvSpPr/>
          <p:nvPr/>
        </p:nvSpPr>
        <p:spPr bwMode="auto">
          <a:xfrm>
            <a:off x="107504" y="2785688"/>
            <a:ext cx="129614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Faisabilty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studies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115616" y="3272768"/>
            <a:ext cx="172819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Preliminary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5" name="Flèche droite 24"/>
          <p:cNvSpPr/>
          <p:nvPr/>
        </p:nvSpPr>
        <p:spPr bwMode="auto">
          <a:xfrm>
            <a:off x="2870279" y="3785356"/>
            <a:ext cx="223224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Precise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conception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 bwMode="auto">
          <a:xfrm>
            <a:off x="7692887" y="4924170"/>
            <a:ext cx="1451113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Exploitation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5106379" y="4114303"/>
            <a:ext cx="1224136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AIT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6324226" y="4545144"/>
            <a:ext cx="1344117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and thermal control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8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107504" y="1568862"/>
            <a:ext cx="712879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Computer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Assisted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Design</a:t>
            </a:r>
          </a:p>
        </p:txBody>
      </p:sp>
      <p:sp>
        <p:nvSpPr>
          <p:cNvPr id="19" name="Flèche droite 18"/>
          <p:cNvSpPr/>
          <p:nvPr/>
        </p:nvSpPr>
        <p:spPr bwMode="auto">
          <a:xfrm>
            <a:off x="2324011" y="2017863"/>
            <a:ext cx="187220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Simulations on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Finite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Element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Model</a:t>
            </a:r>
          </a:p>
        </p:txBody>
      </p:sp>
      <p:sp>
        <p:nvSpPr>
          <p:cNvPr id="20" name="Flèche droite 19"/>
          <p:cNvSpPr/>
          <p:nvPr/>
        </p:nvSpPr>
        <p:spPr bwMode="auto">
          <a:xfrm>
            <a:off x="3671900" y="2466909"/>
            <a:ext cx="115212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Tests on STM</a:t>
            </a:r>
          </a:p>
        </p:txBody>
      </p:sp>
      <p:sp>
        <p:nvSpPr>
          <p:cNvPr id="21" name="Flèche droite 20"/>
          <p:cNvSpPr/>
          <p:nvPr/>
        </p:nvSpPr>
        <p:spPr bwMode="auto">
          <a:xfrm>
            <a:off x="107504" y="3988973"/>
            <a:ext cx="115212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Thermal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Analysis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2" name="Flèche droite 21"/>
          <p:cNvSpPr/>
          <p:nvPr/>
        </p:nvSpPr>
        <p:spPr bwMode="auto">
          <a:xfrm>
            <a:off x="1151620" y="4350219"/>
            <a:ext cx="478853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Simulations on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thermical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numerical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model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 bwMode="auto">
          <a:xfrm>
            <a:off x="4584879" y="4679733"/>
            <a:ext cx="2399389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Thermal architecture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definition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 bwMode="auto">
          <a:xfrm>
            <a:off x="7596336" y="2691432"/>
            <a:ext cx="136815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</a:p>
        </p:txBody>
      </p:sp>
      <p:sp>
        <p:nvSpPr>
          <p:cNvPr id="26" name="Flèche droite 25"/>
          <p:cNvSpPr/>
          <p:nvPr/>
        </p:nvSpPr>
        <p:spPr bwMode="auto">
          <a:xfrm>
            <a:off x="7596336" y="5507375"/>
            <a:ext cx="136815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</a:p>
        </p:txBody>
      </p:sp>
      <p:pic>
        <p:nvPicPr>
          <p:cNvPr id="28" name="Image 27" descr="S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911" y="1530361"/>
            <a:ext cx="816709" cy="861638"/>
          </a:xfrm>
          <a:prstGeom prst="rect">
            <a:avLst/>
          </a:prstGeom>
          <a:ln>
            <a:solidFill>
              <a:srgbClr val="005191"/>
            </a:solidFill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5" y="1954374"/>
            <a:ext cx="1088916" cy="70344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35825" r="38975" b="20469"/>
          <a:stretch/>
        </p:blipFill>
        <p:spPr>
          <a:xfrm>
            <a:off x="2846913" y="2471297"/>
            <a:ext cx="1132027" cy="1102237"/>
          </a:xfrm>
          <a:prstGeom prst="rect">
            <a:avLst/>
          </a:prstGeom>
        </p:spPr>
      </p:pic>
      <p:pic>
        <p:nvPicPr>
          <p:cNvPr id="31" name="Espace réservé du contenu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5" y="4417543"/>
            <a:ext cx="992030" cy="812713"/>
          </a:xfrm>
          <a:prstGeom prst="rect">
            <a:avLst/>
          </a:prstGeom>
        </p:spPr>
      </p:pic>
      <p:sp>
        <p:nvSpPr>
          <p:cNvPr id="33" name="Flèche droite 32"/>
          <p:cNvSpPr/>
          <p:nvPr/>
        </p:nvSpPr>
        <p:spPr bwMode="auto">
          <a:xfrm>
            <a:off x="6489999" y="5076534"/>
            <a:ext cx="151216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Software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development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Telecommunications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90B4A-F9E2-4581-A981-79053A3D53CD}" type="slidenum">
              <a:rPr lang="fr-FR" smtClean="0"/>
              <a:pPr>
                <a:defRPr/>
              </a:pPr>
              <a:t>9</a:t>
            </a:fld>
            <a:endParaRPr lang="fr-FR" sz="130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107504" y="6022494"/>
            <a:ext cx="885698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45988" y="608856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6086037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6086037"/>
            <a:ext cx="858415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944" y="6069708"/>
            <a:ext cx="1171702" cy="33641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Phases 0/A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-108520" y="1568862"/>
            <a:ext cx="619268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						CNES R&amp;D</a:t>
            </a:r>
          </a:p>
        </p:txBody>
      </p:sp>
      <p:sp>
        <p:nvSpPr>
          <p:cNvPr id="24" name="Flèche droite 23"/>
          <p:cNvSpPr/>
          <p:nvPr/>
        </p:nvSpPr>
        <p:spPr bwMode="auto">
          <a:xfrm>
            <a:off x="5718447" y="1993760"/>
            <a:ext cx="136815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err="1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00519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</a:p>
        </p:txBody>
      </p:sp>
      <p:sp>
        <p:nvSpPr>
          <p:cNvPr id="25" name="Flèche droite 24"/>
          <p:cNvSpPr/>
          <p:nvPr/>
        </p:nvSpPr>
        <p:spPr bwMode="auto">
          <a:xfrm>
            <a:off x="6156176" y="2397987"/>
            <a:ext cx="126014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Ground to </a:t>
            </a: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space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>
            <a:off x="1691680" y="3030893"/>
            <a:ext cx="309634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Conception EM 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3" name="Flèche droite 32"/>
          <p:cNvSpPr/>
          <p:nvPr/>
        </p:nvSpPr>
        <p:spPr bwMode="auto">
          <a:xfrm>
            <a:off x="4440660" y="3411208"/>
            <a:ext cx="1260140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 (BCMA)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4" name="Flèche droite 33"/>
          <p:cNvSpPr/>
          <p:nvPr/>
        </p:nvSpPr>
        <p:spPr bwMode="auto">
          <a:xfrm>
            <a:off x="6012159" y="3748633"/>
            <a:ext cx="1074439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Thermal vacuum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5" name="Flèche droite 34"/>
          <p:cNvSpPr/>
          <p:nvPr/>
        </p:nvSpPr>
        <p:spPr bwMode="auto">
          <a:xfrm>
            <a:off x="7579906" y="4188472"/>
            <a:ext cx="138458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6" name="Flèche droite 35"/>
          <p:cNvSpPr/>
          <p:nvPr/>
        </p:nvSpPr>
        <p:spPr bwMode="auto">
          <a:xfrm>
            <a:off x="4139952" y="4268401"/>
            <a:ext cx="1712064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Conception EM 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7" name="Flèche droite 36"/>
          <p:cNvSpPr/>
          <p:nvPr/>
        </p:nvSpPr>
        <p:spPr bwMode="auto">
          <a:xfrm>
            <a:off x="5208460" y="4640583"/>
            <a:ext cx="1235748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Functional</a:t>
            </a: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 tests (BCMA)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8" name="Flèche droite 37"/>
          <p:cNvSpPr/>
          <p:nvPr/>
        </p:nvSpPr>
        <p:spPr bwMode="auto">
          <a:xfrm>
            <a:off x="6084167" y="5007766"/>
            <a:ext cx="1049999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Thermal vacuum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9" name="Flèche droite 38"/>
          <p:cNvSpPr/>
          <p:nvPr/>
        </p:nvSpPr>
        <p:spPr bwMode="auto">
          <a:xfrm>
            <a:off x="7627474" y="5447605"/>
            <a:ext cx="138458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1" name="Picture 3" descr="D:\Utilisateurs\belliona\Documents\AB\PROJETS\EYESAT\BANDE_S\REALISATION2\PHOTOS\20151216_154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3768" r="53281" b="4520"/>
          <a:stretch/>
        </p:blipFill>
        <p:spPr bwMode="auto">
          <a:xfrm>
            <a:off x="3631385" y="3986097"/>
            <a:ext cx="882754" cy="13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Utilisateurs\maleszkat\DONNES\__PROJECTS\Nanosat_EYE-SAT\FABRICATION\Eyes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69" y="2830288"/>
            <a:ext cx="1498995" cy="10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21978" t="33190" r="41938" b="20655"/>
          <a:stretch/>
        </p:blipFill>
        <p:spPr>
          <a:xfrm>
            <a:off x="1403647" y="1509270"/>
            <a:ext cx="1264917" cy="1005746"/>
          </a:xfrm>
          <a:prstGeom prst="rect">
            <a:avLst/>
          </a:prstGeom>
        </p:spPr>
      </p:pic>
      <p:pic>
        <p:nvPicPr>
          <p:cNvPr id="43" name="Picture 2" descr="DSC_7311-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40" y="4697077"/>
            <a:ext cx="784579" cy="117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lèche droite 43"/>
          <p:cNvSpPr/>
          <p:nvPr/>
        </p:nvSpPr>
        <p:spPr bwMode="auto">
          <a:xfrm>
            <a:off x="7579906" y="2622510"/>
            <a:ext cx="1384582" cy="449046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solidFill>
                  <a:srgbClr val="00519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rPr>
              <a:t>Qualification on QM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00519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26" name="Imag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81" y="1509270"/>
            <a:ext cx="1333324" cy="9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7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</p:bldLst>
  </p:timing>
</p:sld>
</file>

<file path=ppt/theme/theme1.xml><?xml version="1.0" encoding="utf-8"?>
<a:theme xmlns:a="http://schemas.openxmlformats.org/drawingml/2006/main" name="Plan général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 Theme">
      <a:majorFont>
        <a:latin typeface="Aldrich"/>
        <a:ea typeface="Aldrich"/>
        <a:cs typeface="Aldrich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Office Theme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 Theme">
      <a:majorFont>
        <a:latin typeface="Aldrich"/>
        <a:ea typeface="Aldrich"/>
        <a:cs typeface="Aldrich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 Theme">
      <a:majorFont>
        <a:latin typeface="Aldrich"/>
        <a:ea typeface="Aldrich"/>
        <a:cs typeface="Aldrich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 Theme">
      <a:majorFont>
        <a:latin typeface="Aldrich"/>
        <a:ea typeface="Aldrich"/>
        <a:cs typeface="Aldrich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 Theme">
      <a:majorFont>
        <a:latin typeface="Aldrich"/>
        <a:ea typeface="Aldrich"/>
        <a:cs typeface="Aldrich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lan général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 Theme">
      <a:majorFont>
        <a:latin typeface="Aldrich"/>
        <a:ea typeface="Aldrich"/>
        <a:cs typeface="Aldrich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 Theme">
      <a:majorFont>
        <a:latin typeface="Aldrich"/>
        <a:ea typeface="Aldrich"/>
        <a:cs typeface="Aldrich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 Theme">
      <a:majorFont>
        <a:latin typeface="Aldrich"/>
        <a:ea typeface="Aldrich"/>
        <a:cs typeface="Aldrich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">
      <a:dk1>
        <a:srgbClr val="38AAE2"/>
      </a:dk1>
      <a:lt1>
        <a:srgbClr val="E2BCAA"/>
      </a:lt1>
      <a:dk2>
        <a:srgbClr val="DCDEE0"/>
      </a:dk2>
      <a:lt2>
        <a:srgbClr val="53585F"/>
      </a:lt2>
      <a:accent1>
        <a:srgbClr val="0065C1"/>
      </a:accent1>
      <a:accent2>
        <a:srgbClr val="189B1A"/>
      </a:accent2>
      <a:accent3>
        <a:srgbClr val="EEDAD2"/>
      </a:accent3>
      <a:accent4>
        <a:srgbClr val="2E91C1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 Theme">
      <a:majorFont>
        <a:latin typeface="Aldrich"/>
        <a:ea typeface="Aldrich"/>
        <a:cs typeface="Aldrich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76200" algn="ctr" rotWithShape="0">
            <a:srgbClr val="000000">
              <a:alpha val="7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66700" marR="0" indent="0" algn="just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rebuchet MS" panose="020B0603020202020204" pitchFamily="34" charset="0"/>
            <a:ea typeface="Trebuchet MS" panose="020B0603020202020204" pitchFamily="34" charset="0"/>
            <a:cs typeface="Trebuchet MS" panose="020B0603020202020204" pitchFamily="34" charset="0"/>
            <a:sym typeface="Trebuchet MS" panose="020B0603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9540</TotalTime>
  <Words>892</Words>
  <Application>Microsoft Office PowerPoint</Application>
  <PresentationFormat>Affichage à l'écran (4:3)</PresentationFormat>
  <Paragraphs>355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20</vt:i4>
      </vt:variant>
    </vt:vector>
  </HeadingPairs>
  <TitlesOfParts>
    <vt:vector size="36" baseType="lpstr">
      <vt:lpstr>Aldrich</vt:lpstr>
      <vt:lpstr>Arial</vt:lpstr>
      <vt:lpstr>Calibri</vt:lpstr>
      <vt:lpstr>Trebuchet MS</vt:lpstr>
      <vt:lpstr>Wingdings</vt:lpstr>
      <vt:lpstr>Plan général</vt:lpstr>
      <vt:lpstr>3_Office Theme</vt:lpstr>
      <vt:lpstr>2_Office Theme</vt:lpstr>
      <vt:lpstr>4_Office Theme</vt:lpstr>
      <vt:lpstr>1_Plan général</vt:lpstr>
      <vt:lpstr>5_Office Theme</vt:lpstr>
      <vt:lpstr>6_Office Theme</vt:lpstr>
      <vt:lpstr>7_Office Theme</vt:lpstr>
      <vt:lpstr>8_Office Theme</vt:lpstr>
      <vt:lpstr>9_Office Theme</vt:lpstr>
      <vt:lpstr>17_Office Theme</vt:lpstr>
      <vt:lpstr>Eye-Sat :  a student triple CubeSat for astronomy</vt:lpstr>
      <vt:lpstr>Introduction</vt:lpstr>
      <vt:lpstr>Organization</vt:lpstr>
      <vt:lpstr>Planning</vt:lpstr>
      <vt:lpstr>Internal view</vt:lpstr>
      <vt:lpstr>Ground segment</vt:lpstr>
      <vt:lpstr>Theory</vt:lpstr>
      <vt:lpstr>Structure and thermal control</vt:lpstr>
      <vt:lpstr>Telecommunications</vt:lpstr>
      <vt:lpstr>Onboard Computer</vt:lpstr>
      <vt:lpstr>Electrical Power System</vt:lpstr>
      <vt:lpstr>GNC</vt:lpstr>
      <vt:lpstr>Magnetometer</vt:lpstr>
      <vt:lpstr>Magnetotorquers</vt:lpstr>
      <vt:lpstr>Reaction wheel</vt:lpstr>
      <vt:lpstr>Startracker</vt:lpstr>
      <vt:lpstr>Payload</vt:lpstr>
      <vt:lpstr>Command/control</vt:lpstr>
      <vt:lpstr>Conclusion</vt:lpstr>
      <vt:lpstr>Présentation PowerPoint</vt:lpstr>
    </vt:vector>
  </TitlesOfParts>
  <Company>CNES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ressoua</dc:creator>
  <cp:lastModifiedBy>antoine.ressouche@laposte.net</cp:lastModifiedBy>
  <cp:revision>506</cp:revision>
  <dcterms:created xsi:type="dcterms:W3CDTF">2014-03-31T13:16:26Z</dcterms:created>
  <dcterms:modified xsi:type="dcterms:W3CDTF">2016-06-10T09:30:55Z</dcterms:modified>
</cp:coreProperties>
</file>